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1" r:id="rId5"/>
    <p:sldId id="264" r:id="rId6"/>
    <p:sldId id="277" r:id="rId7"/>
    <p:sldId id="273" r:id="rId8"/>
    <p:sldId id="266" r:id="rId9"/>
    <p:sldId id="267" r:id="rId10"/>
    <p:sldId id="270" r:id="rId11"/>
    <p:sldId id="280" r:id="rId12"/>
    <p:sldId id="275" r:id="rId13"/>
    <p:sldId id="276" r:id="rId14"/>
    <p:sldId id="279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90" r:id="rId24"/>
    <p:sldId id="291" r:id="rId25"/>
    <p:sldId id="289" r:id="rId26"/>
    <p:sldId id="292" r:id="rId27"/>
    <p:sldId id="293" r:id="rId28"/>
    <p:sldId id="294" r:id="rId29"/>
    <p:sldId id="295" r:id="rId30"/>
    <p:sldId id="296" r:id="rId31"/>
  </p:sldIdLst>
  <p:sldSz cx="12192000" cy="6858000"/>
  <p:notesSz cx="9144000" cy="6858000"/>
  <p:embeddedFontLst>
    <p:embeddedFont>
      <p:font typeface="나눔스퀘어_ac Bold" panose="020B0600000101010101" pitchFamily="50" charset="-127"/>
      <p:bold r:id="rId33"/>
    </p:embeddedFont>
    <p:embeddedFont>
      <p:font typeface="나눔스퀘어" panose="020B0600000101010101" pitchFamily="50" charset="-127"/>
      <p:regular r:id="rId34"/>
    </p:embeddedFont>
    <p:embeddedFont>
      <p:font typeface="나눔스퀘어 Bold" panose="020B0600000101010101" pitchFamily="50" charset="-127"/>
      <p:bold r:id="rId35"/>
    </p:embeddedFont>
    <p:embeddedFont>
      <p:font typeface="나눔스퀘어라운드 Bold" panose="020B0600000101010101" pitchFamily="50" charset="-127"/>
      <p:bold r:id="rId36"/>
    </p:embeddedFont>
    <p:embeddedFont>
      <p:font typeface="나눔스퀘어라운드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i03Qvs8dlWnY1vXTjWqzS3P4Zc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1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1099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561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934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077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38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274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0782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895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417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610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28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8226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2725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9580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526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97580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8621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59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809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201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5922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121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535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240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19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6188" y="857250"/>
            <a:ext cx="4113212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23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Arial"/>
              <a:buNone/>
              <a:defRPr sz="2601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6" lvl="0" indent="-228604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11" lvl="1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1"/>
            </a:lvl2pPr>
            <a:lvl3pPr marL="1371617" lvl="2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23" lvl="3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4pPr>
            <a:lvl5pPr marL="2286029" lvl="4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5pPr>
            <a:lvl6pPr marL="2743234" lvl="5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6pPr>
            <a:lvl7pPr marL="3200440" lvl="6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7pPr>
            <a:lvl8pPr marL="3657646" lvl="7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8pPr>
            <a:lvl9pPr marL="4114851" lvl="8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6" lvl="0" indent="-342904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11" lvl="1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17" lvl="2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23" lvl="3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29" lvl="4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34" lvl="5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40" lvl="6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46" lvl="7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51" lvl="8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6" lvl="0" indent="-342904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11" lvl="1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17" lvl="2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23" lvl="3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29" lvl="4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34" lvl="5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40" lvl="6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46" lvl="7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51" lvl="8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/>
          <p:nvPr/>
        </p:nvSpPr>
        <p:spPr>
          <a:xfrm>
            <a:off x="208469" y="6560966"/>
            <a:ext cx="1473228" cy="12676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Arial"/>
              <a:buNone/>
              <a:defRPr sz="2601" b="0" i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5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6" lvl="0" indent="-406405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11" lvl="1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17" lvl="2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23" lvl="3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29" lvl="4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34" lvl="5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40" lvl="6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46" lvl="7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51" lvl="8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51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6" lvl="0" indent="-406405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11" lvl="1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17" lvl="2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23" lvl="3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29" lvl="4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34" lvl="5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40" lvl="6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46" lvl="7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51" lvl="8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1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6" lvl="0" indent="-228604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11" lvl="1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17" lvl="2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1">
                <a:solidFill>
                  <a:srgbClr val="888888"/>
                </a:solidFill>
              </a:defRPr>
            </a:lvl3pPr>
            <a:lvl4pPr marL="1828823" lvl="3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29" lvl="4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34" lvl="5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40" lvl="6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46" lvl="7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51" lvl="8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4"/>
          <p:cNvCxnSpPr/>
          <p:nvPr/>
        </p:nvCxnSpPr>
        <p:spPr>
          <a:xfrm>
            <a:off x="192505" y="593558"/>
            <a:ext cx="11566357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8" name="Google Shape;48;p14" descr="네이버 클라우드 플랫폼 – FASTFIVE"/>
          <p:cNvPicPr preferRelativeResize="0"/>
          <p:nvPr/>
        </p:nvPicPr>
        <p:blipFill rotWithShape="1">
          <a:blip r:embed="rId2">
            <a:alphaModFix/>
          </a:blip>
          <a:srcRect t="32826" b="33209"/>
          <a:stretch/>
        </p:blipFill>
        <p:spPr>
          <a:xfrm>
            <a:off x="104583" y="6264442"/>
            <a:ext cx="1302923" cy="395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6" lvl="0" indent="-228604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11" lvl="1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17" lvl="2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1" b="1"/>
            </a:lvl3pPr>
            <a:lvl4pPr marL="1828823" lvl="3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29" lvl="4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34" lvl="5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40" lvl="6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46" lvl="7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51" lvl="8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2"/>
          </p:nvPr>
        </p:nvSpPr>
        <p:spPr>
          <a:xfrm>
            <a:off x="839789" y="2505076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6" lvl="0" indent="-342904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11" lvl="1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17" lvl="2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23" lvl="3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29" lvl="4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34" lvl="5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40" lvl="6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46" lvl="7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51" lvl="8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body" idx="3"/>
          </p:nvPr>
        </p:nvSpPr>
        <p:spPr>
          <a:xfrm>
            <a:off x="6172202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6" lvl="0" indent="-228604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11" lvl="1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17" lvl="2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1" b="1"/>
            </a:lvl3pPr>
            <a:lvl4pPr marL="1828823" lvl="3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29" lvl="4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34" lvl="5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40" lvl="6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46" lvl="7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51" lvl="8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4"/>
          </p:nvPr>
        </p:nvSpPr>
        <p:spPr>
          <a:xfrm>
            <a:off x="6172202" y="2505076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6" lvl="0" indent="-342904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11" lvl="1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17" lvl="2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23" lvl="3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29" lvl="4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34" lvl="5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40" lvl="6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46" lvl="7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51" lvl="8" indent="-3429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6" lvl="0" indent="-431806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11" lvl="1" indent="-40640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17" lvl="2" indent="-38100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23" lvl="3" indent="-355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29" lvl="4" indent="-355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34" lvl="5" indent="-355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40" lvl="6" indent="-355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46" lvl="7" indent="-355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51" lvl="8" indent="-355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6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6" lvl="0" indent="-228604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11" lvl="1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1"/>
            </a:lvl2pPr>
            <a:lvl3pPr marL="1371617" lvl="2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23" lvl="3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4pPr>
            <a:lvl5pPr marL="2286029" lvl="4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5pPr>
            <a:lvl6pPr marL="2743234" lvl="5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6pPr>
            <a:lvl7pPr marL="3200440" lvl="6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7pPr>
            <a:lvl8pPr marL="3657646" lvl="7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8pPr>
            <a:lvl9pPr marL="4114851" lvl="8" indent="-22860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1"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1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767621" y="692747"/>
            <a:ext cx="2439214" cy="40212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6329679" y="1"/>
            <a:ext cx="5862320" cy="32605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6330485" y="3741165"/>
            <a:ext cx="5861515" cy="31168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"/>
          <p:cNvSpPr txBox="1">
            <a:spLocks noGrp="1"/>
          </p:cNvSpPr>
          <p:nvPr>
            <p:ph type="title"/>
          </p:nvPr>
        </p:nvSpPr>
        <p:spPr>
          <a:xfrm>
            <a:off x="702360" y="2386480"/>
            <a:ext cx="9674860" cy="207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400" rIns="0" bIns="0" anchor="ctr" anchorCtr="0">
            <a:spAutoFit/>
          </a:bodyPr>
          <a:lstStyle/>
          <a:p>
            <a:pPr marL="12701" marR="5081">
              <a:lnSpc>
                <a:spcPct val="123888"/>
              </a:lnSpc>
              <a:buSzPts val="5400"/>
            </a:pPr>
            <a:r>
              <a:rPr lang="ko-KR" altLang="en-US" sz="540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라이브 방송 플랫폼 시스템 화면기획 </a:t>
            </a:r>
            <a:endParaRPr sz="5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9066905" y="6183777"/>
            <a:ext cx="3505202" cy="104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Cloud</a:t>
            </a:r>
            <a:r>
              <a:rPr lang="ko-KR" altLang="en-US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Biz</a:t>
            </a:r>
            <a:r>
              <a:rPr lang="ko-KR" altLang="en-US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Development</a:t>
            </a:r>
            <a:r>
              <a:rPr lang="ko-KR" altLang="en-US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조수희</a:t>
            </a:r>
            <a:endParaRPr lang="en-US" altLang="ko-KR"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/>
            <a:r>
              <a:rPr lang="en-US" altLang="ko-KR" sz="1600" dirty="0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Cloud Biz Development </a:t>
            </a:r>
            <a:r>
              <a:rPr lang="ko-KR" altLang="en-US" sz="1600" dirty="0" err="1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박문규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600" dirty="0">
              <a:solidFill>
                <a:schemeClr val="dk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sz="140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E459713-F981-4DDA-A926-2741DD4AC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143201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참가자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8CC618-7F87-4200-B868-9B5F5032DFBA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F7E8C3-B99B-4DCF-894D-5303568A8E47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48E96-56E3-4416-8175-3A485FB98E69}"/>
              </a:ext>
            </a:extLst>
          </p:cNvPr>
          <p:cNvSpPr txBox="1"/>
          <p:nvPr/>
        </p:nvSpPr>
        <p:spPr>
          <a:xfrm>
            <a:off x="9628092" y="1323614"/>
            <a:ext cx="1871826" cy="1816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로그인 후 세미나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강의자의 실시간 영상과 채팅창으로 이루어져 있음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목록을 볼 수 있는 참가자 탭과 음소거 설정이 가능한 소리 탭이 있음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F6497-ADE7-48C6-9124-3BABDB813BDE}"/>
              </a:ext>
            </a:extLst>
          </p:cNvPr>
          <p:cNvSpPr txBox="1"/>
          <p:nvPr/>
        </p:nvSpPr>
        <p:spPr>
          <a:xfrm>
            <a:off x="9628094" y="4170966"/>
            <a:ext cx="2128338" cy="201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강연자 실시간 영상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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채팅창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받는 사람 지정 가능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모두에게 보낼 수도 있고 특정 참가자에게만 보낼 수도 있음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파일전송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?)</a:t>
            </a: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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소리 탭과 참가자 탭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35DDDF-9171-43F2-84FF-13B217CDE966}"/>
              </a:ext>
            </a:extLst>
          </p:cNvPr>
          <p:cNvSpPr/>
          <p:nvPr/>
        </p:nvSpPr>
        <p:spPr>
          <a:xfrm>
            <a:off x="452692" y="1621080"/>
            <a:ext cx="6572803" cy="4246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AA696-D7E9-4C9A-8068-BA7625991AC5}"/>
              </a:ext>
            </a:extLst>
          </p:cNvPr>
          <p:cNvSpPr/>
          <p:nvPr/>
        </p:nvSpPr>
        <p:spPr>
          <a:xfrm>
            <a:off x="7044129" y="1621081"/>
            <a:ext cx="1899871" cy="4246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72FD08-4EA5-4F93-AA82-41A5B60F20B4}"/>
              </a:ext>
            </a:extLst>
          </p:cNvPr>
          <p:cNvSpPr/>
          <p:nvPr/>
        </p:nvSpPr>
        <p:spPr>
          <a:xfrm>
            <a:off x="547504" y="159129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D8C82-4DBD-4DAE-A19E-C115865B85E9}"/>
              </a:ext>
            </a:extLst>
          </p:cNvPr>
          <p:cNvSpPr/>
          <p:nvPr/>
        </p:nvSpPr>
        <p:spPr>
          <a:xfrm>
            <a:off x="8332473" y="159129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F4D59-6C35-4B82-94D8-75948792B060}"/>
              </a:ext>
            </a:extLst>
          </p:cNvPr>
          <p:cNvSpPr/>
          <p:nvPr/>
        </p:nvSpPr>
        <p:spPr>
          <a:xfrm>
            <a:off x="2570463" y="511624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DA1CF-6C95-4C05-8FCE-C2D7F08CB364}"/>
              </a:ext>
            </a:extLst>
          </p:cNvPr>
          <p:cNvSpPr/>
          <p:nvPr/>
        </p:nvSpPr>
        <p:spPr>
          <a:xfrm>
            <a:off x="2942839" y="5236920"/>
            <a:ext cx="1463791" cy="541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</p:spTree>
    <p:extLst>
      <p:ext uri="{BB962C8B-B14F-4D97-AF65-F5344CB8AC3E}">
        <p14:creationId xmlns:p14="http://schemas.microsoft.com/office/powerpoint/2010/main" val="666420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5337E7F-91DA-4A48-B0AB-AA35A7EE0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874729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참가자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8CC618-7F87-4200-B868-9B5F5032DFBA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F7E8C3-B99B-4DCF-894D-5303568A8E47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48E96-56E3-4416-8175-3A485FB98E69}"/>
              </a:ext>
            </a:extLst>
          </p:cNvPr>
          <p:cNvSpPr txBox="1"/>
          <p:nvPr/>
        </p:nvSpPr>
        <p:spPr>
          <a:xfrm>
            <a:off x="9628092" y="1323614"/>
            <a:ext cx="1871826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탭이 띄워진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탭을 눌렀을 때 다음 화면과 같이 참가자 목록을 띄워줌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F6497-ADE7-48C6-9124-3BABDB813BDE}"/>
              </a:ext>
            </a:extLst>
          </p:cNvPr>
          <p:cNvSpPr txBox="1"/>
          <p:nvPr/>
        </p:nvSpPr>
        <p:spPr>
          <a:xfrm>
            <a:off x="9628094" y="4170966"/>
            <a:ext cx="2128338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목록 창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AA696-D7E9-4C9A-8068-BA7625991AC5}"/>
              </a:ext>
            </a:extLst>
          </p:cNvPr>
          <p:cNvSpPr/>
          <p:nvPr/>
        </p:nvSpPr>
        <p:spPr>
          <a:xfrm>
            <a:off x="7044129" y="3759200"/>
            <a:ext cx="1899871" cy="210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72FD08-4EA5-4F93-AA82-41A5B60F20B4}"/>
              </a:ext>
            </a:extLst>
          </p:cNvPr>
          <p:cNvSpPr/>
          <p:nvPr/>
        </p:nvSpPr>
        <p:spPr>
          <a:xfrm>
            <a:off x="8332473" y="375920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589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-111968" y="-4372"/>
            <a:ext cx="12303967" cy="68623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266637" y="1212278"/>
            <a:ext cx="4033150" cy="333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1">
              <a:lnSpc>
                <a:spcPct val="100000"/>
              </a:lnSpc>
              <a:buClr>
                <a:schemeClr val="lt1"/>
              </a:buClr>
              <a:buSzPts val="5400"/>
            </a:pPr>
            <a:r>
              <a:rPr lang="ko-KR" altLang="en-US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기획 </a:t>
            </a:r>
            <a:b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b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4000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관리자 페이지</a:t>
            </a:r>
            <a:b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sz="5401" b="1" dirty="0">
              <a:solidFill>
                <a:schemeClr val="l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59995" y="6447841"/>
            <a:ext cx="1507490" cy="1370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87538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3D57B39-1818-4300-8DDB-86AD884D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3767287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628094" y="4170966"/>
            <a:ext cx="2128338" cy="73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 아이디입력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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비밀번호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입력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 로그인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2941901" y="250671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A805D9-988F-45D4-89DD-D908C7DE09E7}"/>
              </a:ext>
            </a:extLst>
          </p:cNvPr>
          <p:cNvSpPr/>
          <p:nvPr/>
        </p:nvSpPr>
        <p:spPr>
          <a:xfrm>
            <a:off x="2941901" y="290682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D90288-1A15-4C59-AB7F-3310294C54EF}"/>
              </a:ext>
            </a:extLst>
          </p:cNvPr>
          <p:cNvSpPr/>
          <p:nvPr/>
        </p:nvSpPr>
        <p:spPr>
          <a:xfrm>
            <a:off x="2941901" y="342900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9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로그인 화면으로 관리자로부터 아이디와 비밀번호를 입력받음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7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8BAF0D-16EE-411A-8732-0CB1849C9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3950165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3028282" y="314152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DF99C-0853-47EB-8768-8767A27EC844}"/>
              </a:ext>
            </a:extLst>
          </p:cNvPr>
          <p:cNvSpPr txBox="1"/>
          <p:nvPr/>
        </p:nvSpPr>
        <p:spPr>
          <a:xfrm>
            <a:off x="9628092" y="1323616"/>
            <a:ext cx="1871826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관리자로부터 입력 받은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email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및 비밀번호 정보가 일치하지 않을 경우 알림 문구를 띄움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E95E3-5450-42CC-9446-29A4A3460F4C}"/>
              </a:ext>
            </a:extLst>
          </p:cNvPr>
          <p:cNvSpPr txBox="1"/>
          <p:nvPr/>
        </p:nvSpPr>
        <p:spPr>
          <a:xfrm>
            <a:off x="9628097" y="4170967"/>
            <a:ext cx="1902850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 입력 받은 정보가 올바르지 않을 시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‘ ID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및 비밀번호가 올바르지 않습니다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라는 알림 문구를 띄움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00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DE258-EBF5-4C11-A81A-1DC4F2927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3930191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558534"/>
            <a:ext cx="2128338" cy="292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Home,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Schedule, Manage, Settings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의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네 개의 메뉴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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다가올 세미나에 대한 정보 표시 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8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시작 날짜와 시간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제목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그리고 참가자 이름을 보여줌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8"/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8"/>
            <a:r>
              <a:rPr lang="ko-KR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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새로운 세미나 생성 버튼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1587625" y="169921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A805D9-988F-45D4-89DD-D908C7DE09E7}"/>
              </a:ext>
            </a:extLst>
          </p:cNvPr>
          <p:cNvSpPr/>
          <p:nvPr/>
        </p:nvSpPr>
        <p:spPr>
          <a:xfrm>
            <a:off x="3853650" y="172031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94523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로그인 후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Home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화면으로 네 개의 메뉴와 다가올 세미나에 대한 정보로 구성되어 있음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3B768B-0C46-4095-ADC3-9E32132AF608}"/>
              </a:ext>
            </a:extLst>
          </p:cNvPr>
          <p:cNvSpPr/>
          <p:nvPr/>
        </p:nvSpPr>
        <p:spPr>
          <a:xfrm>
            <a:off x="457571" y="1720310"/>
            <a:ext cx="1543950" cy="210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320083-4B86-43F9-B219-F6207E888D0D}"/>
              </a:ext>
            </a:extLst>
          </p:cNvPr>
          <p:cNvSpPr/>
          <p:nvPr/>
        </p:nvSpPr>
        <p:spPr>
          <a:xfrm>
            <a:off x="2287560" y="2099900"/>
            <a:ext cx="3735352" cy="2654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92957C-6E87-442A-AF07-163C4D9874B7}"/>
              </a:ext>
            </a:extLst>
          </p:cNvPr>
          <p:cNvSpPr/>
          <p:nvPr/>
        </p:nvSpPr>
        <p:spPr>
          <a:xfrm>
            <a:off x="6119675" y="2099327"/>
            <a:ext cx="1755366" cy="2654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3FF5A4-70B4-4B8D-96FA-C9F3DF53C11D}"/>
              </a:ext>
            </a:extLst>
          </p:cNvPr>
          <p:cNvSpPr/>
          <p:nvPr/>
        </p:nvSpPr>
        <p:spPr>
          <a:xfrm>
            <a:off x="6852623" y="172031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86473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417C46-BA75-4FC9-B4F3-6359A6CD8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3970485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생성 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455650"/>
            <a:ext cx="2128338" cy="2248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제목 기입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날짜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시간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종료 시간 기입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등록 인원 제한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채팅 여부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동영상 녹화 여부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상세 설명 기입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등록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생성 버튼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3135526" y="1582665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A805D9-988F-45D4-89DD-D908C7DE09E7}"/>
              </a:ext>
            </a:extLst>
          </p:cNvPr>
          <p:cNvSpPr/>
          <p:nvPr/>
        </p:nvSpPr>
        <p:spPr>
          <a:xfrm>
            <a:off x="3135526" y="201649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72748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1385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세미나 등록 창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Home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화면에서 세미나 생성 버튼을 누르면 다음과 같은 세미나 등록 창이 뜨게 됨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16AEA-42FE-4467-B56A-1F07400B8D6D}"/>
              </a:ext>
            </a:extLst>
          </p:cNvPr>
          <p:cNvSpPr/>
          <p:nvPr/>
        </p:nvSpPr>
        <p:spPr>
          <a:xfrm>
            <a:off x="3135526" y="246797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7C6C9-5724-4ED7-8B66-D72E3F9EC11D}"/>
              </a:ext>
            </a:extLst>
          </p:cNvPr>
          <p:cNvSpPr/>
          <p:nvPr/>
        </p:nvSpPr>
        <p:spPr>
          <a:xfrm>
            <a:off x="3135526" y="2919443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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CD54B4-2695-48DE-92AD-6735A9BF8393}"/>
              </a:ext>
            </a:extLst>
          </p:cNvPr>
          <p:cNvSpPr/>
          <p:nvPr/>
        </p:nvSpPr>
        <p:spPr>
          <a:xfrm>
            <a:off x="4597637" y="2919443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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D6CCE7-08AC-4C39-949B-B140E6831096}"/>
              </a:ext>
            </a:extLst>
          </p:cNvPr>
          <p:cNvSpPr/>
          <p:nvPr/>
        </p:nvSpPr>
        <p:spPr>
          <a:xfrm>
            <a:off x="3135526" y="3386664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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1F5DEE-5B6A-4A4F-98CA-1D9DD64277EE}"/>
              </a:ext>
            </a:extLst>
          </p:cNvPr>
          <p:cNvSpPr/>
          <p:nvPr/>
        </p:nvSpPr>
        <p:spPr>
          <a:xfrm>
            <a:off x="3135526" y="4160111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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9702AB-1F66-49D6-B5A5-B8F3C679E91B}"/>
              </a:ext>
            </a:extLst>
          </p:cNvPr>
          <p:cNvSpPr/>
          <p:nvPr/>
        </p:nvSpPr>
        <p:spPr>
          <a:xfrm>
            <a:off x="5563663" y="4560221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</a:t>
            </a:r>
            <a:endParaRPr lang="ko-KR" altLang="en-US" sz="2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FF60A7-8FDB-4086-817D-2C0941B3F79A}"/>
              </a:ext>
            </a:extLst>
          </p:cNvPr>
          <p:cNvSpPr/>
          <p:nvPr/>
        </p:nvSpPr>
        <p:spPr>
          <a:xfrm>
            <a:off x="6652075" y="2999711"/>
            <a:ext cx="651382" cy="55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E9353-6B8D-45DA-9028-25BA70F99A7A}"/>
              </a:ext>
            </a:extLst>
          </p:cNvPr>
          <p:cNvSpPr txBox="1"/>
          <p:nvPr/>
        </p:nvSpPr>
        <p:spPr>
          <a:xfrm>
            <a:off x="5309140" y="3747897"/>
            <a:ext cx="188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 버튼 클릭시 다음과 같은 세미나 등록 창이 뜸</a:t>
            </a:r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F15F8FA-1FDC-4B4A-BCF3-5C9E9C991BFF}"/>
              </a:ext>
            </a:extLst>
          </p:cNvPr>
          <p:cNvCxnSpPr>
            <a:stCxn id="13" idx="0"/>
            <a:endCxn id="23" idx="1"/>
          </p:cNvCxnSpPr>
          <p:nvPr/>
        </p:nvCxnSpPr>
        <p:spPr>
          <a:xfrm rot="5400000" flipH="1" flipV="1">
            <a:off x="6217533" y="3313356"/>
            <a:ext cx="470205" cy="39887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73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6551BD-96DF-4271-980B-380F69A0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184595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생성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4108052" y="2895354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DF99C-0853-47EB-8768-8767A27EC844}"/>
              </a:ext>
            </a:extLst>
          </p:cNvPr>
          <p:cNvSpPr txBox="1"/>
          <p:nvPr/>
        </p:nvSpPr>
        <p:spPr>
          <a:xfrm>
            <a:off x="9628092" y="1323616"/>
            <a:ext cx="1871826" cy="1385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참가자 등록 창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세미나 생성 시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Panelists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밑에 있는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Add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누르면 다음과 같이 참가자 추가 창이 뜨게 됨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F46D4A-0A14-4B49-9B01-B87F92221267}"/>
              </a:ext>
            </a:extLst>
          </p:cNvPr>
          <p:cNvSpPr/>
          <p:nvPr/>
        </p:nvSpPr>
        <p:spPr>
          <a:xfrm>
            <a:off x="4445540" y="2999711"/>
            <a:ext cx="2616741" cy="55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334608-2510-461C-81CC-25CD16A3A6F6}"/>
              </a:ext>
            </a:extLst>
          </p:cNvPr>
          <p:cNvSpPr/>
          <p:nvPr/>
        </p:nvSpPr>
        <p:spPr>
          <a:xfrm>
            <a:off x="7062281" y="2902883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4ED3AB-0BBF-455F-BA0F-1089727206A8}"/>
              </a:ext>
            </a:extLst>
          </p:cNvPr>
          <p:cNvSpPr/>
          <p:nvPr/>
        </p:nvSpPr>
        <p:spPr>
          <a:xfrm>
            <a:off x="6413747" y="3762455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7FDE74-DC8E-419F-AA6C-D712CC9D2BAB}"/>
              </a:ext>
            </a:extLst>
          </p:cNvPr>
          <p:cNvSpPr txBox="1"/>
          <p:nvPr/>
        </p:nvSpPr>
        <p:spPr>
          <a:xfrm>
            <a:off x="9628092" y="4171286"/>
            <a:ext cx="1871826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참가자의 이름과 이메일 입력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누르면 참가자가 추가됨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just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버튼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6C9427-FC45-4662-BEFC-D0E0A78B1B3C}"/>
              </a:ext>
            </a:extLst>
          </p:cNvPr>
          <p:cNvSpPr/>
          <p:nvPr/>
        </p:nvSpPr>
        <p:spPr>
          <a:xfrm>
            <a:off x="3663618" y="4303751"/>
            <a:ext cx="501982" cy="3444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B50393-B90C-439A-A1B0-D96851047AB8}"/>
              </a:ext>
            </a:extLst>
          </p:cNvPr>
          <p:cNvSpPr txBox="1"/>
          <p:nvPr/>
        </p:nvSpPr>
        <p:spPr>
          <a:xfrm>
            <a:off x="3577892" y="4818258"/>
            <a:ext cx="188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버튼 클릭시 다음과 </a:t>
            </a:r>
            <a:r>
              <a:rPr lang="ko-KR" altLang="en-US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참가자 등록 </a:t>
            </a:r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창이 뜸</a:t>
            </a:r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C6F244-00B9-42E7-8B5E-94561D54D3BF}"/>
              </a:ext>
            </a:extLst>
          </p:cNvPr>
          <p:cNvCxnSpPr>
            <a:cxnSpLocks/>
          </p:cNvCxnSpPr>
          <p:nvPr/>
        </p:nvCxnSpPr>
        <p:spPr>
          <a:xfrm flipV="1">
            <a:off x="4064000" y="4648200"/>
            <a:ext cx="0" cy="1700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77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798279-B08C-4EF0-AE1C-7204CAAC5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000963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생성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455650"/>
            <a:ext cx="2128338" cy="2248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제목 기입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날짜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시간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종료 시간 기입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등록 인원 제한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채팅 여부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동영상 녹화 여부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상세 설명 기입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등록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생성 버튼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3697554" y="1759059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A805D9-988F-45D4-89DD-D908C7DE09E7}"/>
              </a:ext>
            </a:extLst>
          </p:cNvPr>
          <p:cNvSpPr/>
          <p:nvPr/>
        </p:nvSpPr>
        <p:spPr>
          <a:xfrm>
            <a:off x="3697554" y="2152686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72748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1385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세미나 등록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왼쪽 메뉴에서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Schedule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누르면 다음과 같이 세미나 등록 화면이 뜸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16AEA-42FE-4467-B56A-1F07400B8D6D}"/>
              </a:ext>
            </a:extLst>
          </p:cNvPr>
          <p:cNvSpPr/>
          <p:nvPr/>
        </p:nvSpPr>
        <p:spPr>
          <a:xfrm>
            <a:off x="3704193" y="2582056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7C6C9-5724-4ED7-8B66-D72E3F9EC11D}"/>
              </a:ext>
            </a:extLst>
          </p:cNvPr>
          <p:cNvSpPr/>
          <p:nvPr/>
        </p:nvSpPr>
        <p:spPr>
          <a:xfrm>
            <a:off x="3695199" y="305554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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CD54B4-2695-48DE-92AD-6735A9BF8393}"/>
              </a:ext>
            </a:extLst>
          </p:cNvPr>
          <p:cNvSpPr/>
          <p:nvPr/>
        </p:nvSpPr>
        <p:spPr>
          <a:xfrm>
            <a:off x="5149767" y="3047899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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D6CCE7-08AC-4C39-949B-B140E6831096}"/>
              </a:ext>
            </a:extLst>
          </p:cNvPr>
          <p:cNvSpPr/>
          <p:nvPr/>
        </p:nvSpPr>
        <p:spPr>
          <a:xfrm>
            <a:off x="3704193" y="3540735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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1F5DEE-5B6A-4A4F-98CA-1D9DD64277EE}"/>
              </a:ext>
            </a:extLst>
          </p:cNvPr>
          <p:cNvSpPr/>
          <p:nvPr/>
        </p:nvSpPr>
        <p:spPr>
          <a:xfrm>
            <a:off x="3704193" y="4278626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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9702AB-1F66-49D6-B5A5-B8F3C679E91B}"/>
              </a:ext>
            </a:extLst>
          </p:cNvPr>
          <p:cNvSpPr/>
          <p:nvPr/>
        </p:nvSpPr>
        <p:spPr>
          <a:xfrm>
            <a:off x="6488223" y="4678736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</a:t>
            </a:r>
            <a:endParaRPr lang="ko-KR" altLang="en-US" sz="2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FFF60A7-8FDB-4086-817D-2C0941B3F79A}"/>
              </a:ext>
            </a:extLst>
          </p:cNvPr>
          <p:cNvSpPr/>
          <p:nvPr/>
        </p:nvSpPr>
        <p:spPr>
          <a:xfrm>
            <a:off x="650108" y="2416607"/>
            <a:ext cx="1168963" cy="365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6E9353-6B8D-45DA-9028-25BA70F99A7A}"/>
              </a:ext>
            </a:extLst>
          </p:cNvPr>
          <p:cNvSpPr txBox="1"/>
          <p:nvPr/>
        </p:nvSpPr>
        <p:spPr>
          <a:xfrm>
            <a:off x="995181" y="4017016"/>
            <a:ext cx="188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Schedule</a:t>
            </a:r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 클릭 </a:t>
            </a:r>
            <a:endParaRPr lang="en-US" altLang="ko-KR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세미나 등록 화면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F15F8FA-1FDC-4B4A-BCF3-5C9E9C991BFF}"/>
              </a:ext>
            </a:extLst>
          </p:cNvPr>
          <p:cNvCxnSpPr>
            <a:cxnSpLocks/>
            <a:stCxn id="13" idx="0"/>
            <a:endCxn id="23" idx="2"/>
          </p:cNvCxnSpPr>
          <p:nvPr/>
        </p:nvCxnSpPr>
        <p:spPr>
          <a:xfrm rot="16200000" flipV="1">
            <a:off x="969462" y="3047240"/>
            <a:ext cx="1234905" cy="70464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91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D6C75F-78B9-405A-964C-54BB3CB1A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122889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생성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4315000" y="2829459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5DF99C-0853-47EB-8768-8767A27EC844}"/>
              </a:ext>
            </a:extLst>
          </p:cNvPr>
          <p:cNvSpPr txBox="1"/>
          <p:nvPr/>
        </p:nvSpPr>
        <p:spPr>
          <a:xfrm>
            <a:off x="9628092" y="1323616"/>
            <a:ext cx="1871826" cy="1385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참가자 등록 창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세미나 생성 시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Panelists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밑에 있는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Add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누르면 다음과 같이 참가자 추가 창이 뜨게 됨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F46D4A-0A14-4B49-9B01-B87F92221267}"/>
              </a:ext>
            </a:extLst>
          </p:cNvPr>
          <p:cNvSpPr/>
          <p:nvPr/>
        </p:nvSpPr>
        <p:spPr>
          <a:xfrm>
            <a:off x="4673841" y="2999279"/>
            <a:ext cx="2616741" cy="555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B334608-2510-461C-81CC-25CD16A3A6F6}"/>
              </a:ext>
            </a:extLst>
          </p:cNvPr>
          <p:cNvSpPr/>
          <p:nvPr/>
        </p:nvSpPr>
        <p:spPr>
          <a:xfrm>
            <a:off x="7256158" y="2895354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4ED3AB-0BBF-455F-BA0F-1089727206A8}"/>
              </a:ext>
            </a:extLst>
          </p:cNvPr>
          <p:cNvSpPr/>
          <p:nvPr/>
        </p:nvSpPr>
        <p:spPr>
          <a:xfrm>
            <a:off x="6876686" y="3750603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7FDE74-DC8E-419F-AA6C-D712CC9D2BAB}"/>
              </a:ext>
            </a:extLst>
          </p:cNvPr>
          <p:cNvSpPr txBox="1"/>
          <p:nvPr/>
        </p:nvSpPr>
        <p:spPr>
          <a:xfrm>
            <a:off x="9628092" y="4171286"/>
            <a:ext cx="1871826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참가자의 이름과 이메일 입력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just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버튼을 누르면 참가자가 추가됨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 algn="just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 버튼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6C9427-FC45-4662-BEFC-D0E0A78B1B3C}"/>
              </a:ext>
            </a:extLst>
          </p:cNvPr>
          <p:cNvSpPr/>
          <p:nvPr/>
        </p:nvSpPr>
        <p:spPr>
          <a:xfrm>
            <a:off x="4064009" y="4569431"/>
            <a:ext cx="483603" cy="253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B50393-B90C-439A-A1B0-D96851047AB8}"/>
              </a:ext>
            </a:extLst>
          </p:cNvPr>
          <p:cNvSpPr txBox="1"/>
          <p:nvPr/>
        </p:nvSpPr>
        <p:spPr>
          <a:xfrm>
            <a:off x="3678744" y="5083937"/>
            <a:ext cx="188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</a:t>
            </a:r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 클릭시 다음과 같은 참가자 등록 창이 뜸</a:t>
            </a:r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DC6F244-00B9-42E7-8B5E-94561D54D3BF}"/>
              </a:ext>
            </a:extLst>
          </p:cNvPr>
          <p:cNvCxnSpPr>
            <a:cxnSpLocks/>
          </p:cNvCxnSpPr>
          <p:nvPr/>
        </p:nvCxnSpPr>
        <p:spPr>
          <a:xfrm flipV="1">
            <a:off x="4371809" y="4913879"/>
            <a:ext cx="0" cy="1700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23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-111968" y="-4372"/>
            <a:ext cx="12303967" cy="68623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449517" y="533344"/>
            <a:ext cx="4033150" cy="843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1">
              <a:lnSpc>
                <a:spcPct val="100000"/>
              </a:lnSpc>
              <a:buClr>
                <a:schemeClr val="lt1"/>
              </a:buClr>
              <a:buSzPts val="5400"/>
            </a:pPr>
            <a: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Contents</a:t>
            </a:r>
            <a:endParaRPr sz="5401" b="1" dirty="0">
              <a:solidFill>
                <a:schemeClr val="l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5899485" y="789233"/>
            <a:ext cx="5634967" cy="6411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1"/>
            <a:r>
              <a:rPr lang="en-US" altLang="ko-KR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단계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r>
              <a:rPr lang="en-US" altLang="ko-KR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단계별 개발 목표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r>
              <a:rPr lang="en-US" altLang="ko-KR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일정 계획</a:t>
            </a:r>
            <a:endParaRPr lang="en-US" altLang="ko-KR"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lang="en-US" altLang="ko-KR"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lang="en-US" altLang="ko-KR"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r>
              <a:rPr lang="en-US" altLang="ko-KR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A</a:t>
            </a: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단계에서 필요한 시스템 </a:t>
            </a:r>
            <a:endParaRPr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lang="en-US" altLang="ko-KR"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r>
              <a:rPr lang="en-US" altLang="ko-KR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플로우 차트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r>
              <a:rPr lang="en-US" altLang="ko-KR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• </a:t>
            </a: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화면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• </a:t>
            </a:r>
            <a:r>
              <a:rPr lang="ko-KR" altLang="en-US" sz="2000" dirty="0">
                <a:solidFill>
                  <a:schemeClr val="lt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 </a:t>
            </a: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sz="2000" dirty="0">
              <a:solidFill>
                <a:schemeClr val="lt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12701">
              <a:spcBef>
                <a:spcPts val="94"/>
              </a:spcBef>
            </a:pPr>
            <a:endParaRPr sz="2000" dirty="0">
              <a:solidFill>
                <a:srgbClr val="21212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59995" y="6447841"/>
            <a:ext cx="1507490" cy="1370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C41E7F-B4CB-4D08-B20E-8EA33F6FA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244807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관리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558534"/>
            <a:ext cx="2128338" cy="2539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예정된 세미나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/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과거 세미나 선택 탭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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정보 표시 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8"/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제목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날짜와 시간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주최자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스트림 정보를 표시해줌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8"/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285750" lvl="8" indent="-285750">
              <a:buFont typeface="Wingdings" panose="05000000000000000000" pitchFamily="2" charset="2"/>
              <a:buChar char="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시작 버튼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lvl="8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 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세미나 수정 및 삭제 버튼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2109481" y="141465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A805D9-988F-45D4-89DD-D908C7DE09E7}"/>
              </a:ext>
            </a:extLst>
          </p:cNvPr>
          <p:cNvSpPr/>
          <p:nvPr/>
        </p:nvSpPr>
        <p:spPr>
          <a:xfrm>
            <a:off x="4761246" y="172031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94523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9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세미나 관리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예정된 세미나와 과거 세미나를 관리할 수 있음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3B768B-0C46-4095-ADC3-9E32132AF608}"/>
              </a:ext>
            </a:extLst>
          </p:cNvPr>
          <p:cNvSpPr/>
          <p:nvPr/>
        </p:nvSpPr>
        <p:spPr>
          <a:xfrm>
            <a:off x="530104" y="2838217"/>
            <a:ext cx="1543950" cy="4612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320083-4B86-43F9-B219-F6207E888D0D}"/>
              </a:ext>
            </a:extLst>
          </p:cNvPr>
          <p:cNvSpPr/>
          <p:nvPr/>
        </p:nvSpPr>
        <p:spPr>
          <a:xfrm>
            <a:off x="2287559" y="2099900"/>
            <a:ext cx="6204687" cy="961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3FF5A4-70B4-4B8D-96FA-C9F3DF53C11D}"/>
              </a:ext>
            </a:extLst>
          </p:cNvPr>
          <p:cNvSpPr/>
          <p:nvPr/>
        </p:nvSpPr>
        <p:spPr>
          <a:xfrm>
            <a:off x="7310036" y="2064036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0F0D65-3146-4244-B76D-62C7E9BCBEB0}"/>
              </a:ext>
            </a:extLst>
          </p:cNvPr>
          <p:cNvSpPr txBox="1"/>
          <p:nvPr/>
        </p:nvSpPr>
        <p:spPr>
          <a:xfrm>
            <a:off x="719196" y="3796147"/>
            <a:ext cx="188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Manage </a:t>
            </a:r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 </a:t>
            </a:r>
            <a:endParaRPr lang="en-US" altLang="ko-KR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anose="05000000000000000000" pitchFamily="2" charset="2"/>
              </a:rPr>
              <a:t>세미나 관리 화면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B330E7-5156-4BEB-816D-0F1D9FA919D0}"/>
              </a:ext>
            </a:extLst>
          </p:cNvPr>
          <p:cNvSpPr/>
          <p:nvPr/>
        </p:nvSpPr>
        <p:spPr>
          <a:xfrm>
            <a:off x="7177701" y="2668732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</a:t>
            </a:r>
            <a:endParaRPr lang="ko-KR" alt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AC78BB-21A4-4653-A32E-091A18D417A1}"/>
              </a:ext>
            </a:extLst>
          </p:cNvPr>
          <p:cNvSpPr txBox="1"/>
          <p:nvPr/>
        </p:nvSpPr>
        <p:spPr>
          <a:xfrm>
            <a:off x="9671122" y="2302225"/>
            <a:ext cx="17857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본 화면은 예정된 세미나 정보를 관리하는 화면임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712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5D1BD3-4E78-467E-B4EF-FF665D9D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1080001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3990807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관리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558534"/>
            <a:ext cx="2128338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RTMP URL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주소와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Stream Key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값을 알 수 있음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5264708" y="2696885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94523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9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세미나 스트림 정보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스트림 정보를 클릭시 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RTMP URL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스트림 키를 알 수있음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320083-4B86-43F9-B219-F6207E888D0D}"/>
              </a:ext>
            </a:extLst>
          </p:cNvPr>
          <p:cNvSpPr/>
          <p:nvPr/>
        </p:nvSpPr>
        <p:spPr>
          <a:xfrm>
            <a:off x="4000905" y="3068842"/>
            <a:ext cx="2941502" cy="725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1AD1BF-B223-4B32-9ABB-C634542FF241}"/>
              </a:ext>
            </a:extLst>
          </p:cNvPr>
          <p:cNvSpPr/>
          <p:nvPr/>
        </p:nvSpPr>
        <p:spPr>
          <a:xfrm>
            <a:off x="5656010" y="2390776"/>
            <a:ext cx="554289" cy="329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7D41C-52CA-4DB1-9E7D-4BA233FCD54B}"/>
              </a:ext>
            </a:extLst>
          </p:cNvPr>
          <p:cNvSpPr txBox="1"/>
          <p:nvPr/>
        </p:nvSpPr>
        <p:spPr>
          <a:xfrm>
            <a:off x="5471656" y="1483054"/>
            <a:ext cx="226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스트림 정보 버튼 클릭 시 자세한 스트림 정보 확인 가능</a:t>
            </a:r>
            <a:r>
              <a:rPr lang="en-US" altLang="ko-KR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C933680-9F7F-4EA1-A264-851F2F8D766A}"/>
              </a:ext>
            </a:extLst>
          </p:cNvPr>
          <p:cNvCxnSpPr>
            <a:cxnSpLocks/>
          </p:cNvCxnSpPr>
          <p:nvPr/>
        </p:nvCxnSpPr>
        <p:spPr>
          <a:xfrm flipV="1">
            <a:off x="5994869" y="2006274"/>
            <a:ext cx="0" cy="384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882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9F0ADF-7ED8-4D12-8CB4-FB6B6B361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102567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관리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558534"/>
            <a:ext cx="2128338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삭제 버튼 클릭시 다음과 같은 알림창이 뜸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OK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를 눌러서 삭제 가능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5366308" y="177779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94523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739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세미나 삭제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Delete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클릭시 세미나 삭제 확인창이 뜸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320083-4B86-43F9-B219-F6207E888D0D}"/>
              </a:ext>
            </a:extLst>
          </p:cNvPr>
          <p:cNvSpPr/>
          <p:nvPr/>
        </p:nvSpPr>
        <p:spPr>
          <a:xfrm>
            <a:off x="3769360" y="2174240"/>
            <a:ext cx="3382585" cy="2235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51AD1BF-B223-4B32-9ABB-C634542FF241}"/>
              </a:ext>
            </a:extLst>
          </p:cNvPr>
          <p:cNvSpPr/>
          <p:nvPr/>
        </p:nvSpPr>
        <p:spPr>
          <a:xfrm>
            <a:off x="7835901" y="2778632"/>
            <a:ext cx="441430" cy="231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7D41C-52CA-4DB1-9E7D-4BA233FCD54B}"/>
              </a:ext>
            </a:extLst>
          </p:cNvPr>
          <p:cNvSpPr txBox="1"/>
          <p:nvPr/>
        </p:nvSpPr>
        <p:spPr>
          <a:xfrm>
            <a:off x="7373323" y="2457212"/>
            <a:ext cx="2262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세미나 삭제 버튼</a:t>
            </a:r>
          </a:p>
        </p:txBody>
      </p:sp>
    </p:spTree>
    <p:extLst>
      <p:ext uri="{BB962C8B-B14F-4D97-AF65-F5344CB8AC3E}">
        <p14:creationId xmlns:p14="http://schemas.microsoft.com/office/powerpoint/2010/main" val="2213692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3F60F25E-5C4F-4D67-A54E-FA3BCA91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823927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관리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455650"/>
            <a:ext cx="2628446" cy="246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제목 수정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날짜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시간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종료 시간 수정</a:t>
            </a:r>
            <a:endParaRPr lang="en-US" altLang="ko-KR" sz="140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등록 인원 제한 수정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채팅 여부 수정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동영상 녹화 여부 수정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상세 설명 수정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삭제 및 정보 수정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추가 등록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확인 버튼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2051634" y="1825172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A805D9-988F-45D4-89DD-D908C7DE09E7}"/>
              </a:ext>
            </a:extLst>
          </p:cNvPr>
          <p:cNvSpPr/>
          <p:nvPr/>
        </p:nvSpPr>
        <p:spPr>
          <a:xfrm>
            <a:off x="2051634" y="2570344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72748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세미나 수정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Manage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페이지에서 예정된 세미나의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edit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 클릭시 상세 정보 수정 가능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16AEA-42FE-4467-B56A-1F07400B8D6D}"/>
              </a:ext>
            </a:extLst>
          </p:cNvPr>
          <p:cNvSpPr/>
          <p:nvPr/>
        </p:nvSpPr>
        <p:spPr>
          <a:xfrm>
            <a:off x="2051634" y="3247954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7C6C9-5724-4ED7-8B66-D72E3F9EC11D}"/>
              </a:ext>
            </a:extLst>
          </p:cNvPr>
          <p:cNvSpPr/>
          <p:nvPr/>
        </p:nvSpPr>
        <p:spPr>
          <a:xfrm>
            <a:off x="2051634" y="3827716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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CD54B4-2695-48DE-92AD-6735A9BF8393}"/>
              </a:ext>
            </a:extLst>
          </p:cNvPr>
          <p:cNvSpPr/>
          <p:nvPr/>
        </p:nvSpPr>
        <p:spPr>
          <a:xfrm>
            <a:off x="3290297" y="3827716"/>
            <a:ext cx="413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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D6CCE7-08AC-4C39-949B-B140E6831096}"/>
              </a:ext>
            </a:extLst>
          </p:cNvPr>
          <p:cNvSpPr/>
          <p:nvPr/>
        </p:nvSpPr>
        <p:spPr>
          <a:xfrm>
            <a:off x="2067718" y="4312911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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1F5DEE-5B6A-4A4F-98CA-1D9DD64277EE}"/>
              </a:ext>
            </a:extLst>
          </p:cNvPr>
          <p:cNvSpPr/>
          <p:nvPr/>
        </p:nvSpPr>
        <p:spPr>
          <a:xfrm>
            <a:off x="7089419" y="2829459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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9702AB-1F66-49D6-B5A5-B8F3C679E91B}"/>
              </a:ext>
            </a:extLst>
          </p:cNvPr>
          <p:cNvSpPr/>
          <p:nvPr/>
        </p:nvSpPr>
        <p:spPr>
          <a:xfrm>
            <a:off x="6313125" y="456489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</a:t>
            </a:r>
            <a:endParaRPr lang="ko-KR" altLang="en-US" sz="2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0F2E40-5405-42F8-8F25-21A3D79ABF6C}"/>
              </a:ext>
            </a:extLst>
          </p:cNvPr>
          <p:cNvSpPr/>
          <p:nvPr/>
        </p:nvSpPr>
        <p:spPr>
          <a:xfrm>
            <a:off x="8013503" y="1333666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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07192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668194-BC2D-4BAA-B387-4DC34EB9F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488649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관리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558534"/>
            <a:ext cx="2128338" cy="9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이미 등록된 참가자의 이름과 이메일 수정 가능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5475083" y="2169041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94523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참가자 정보 수정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참가자의 이름을 누르면 다음 화면과 같이 참가자의 정보를 수정 가능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320083-4B86-43F9-B219-F6207E888D0D}"/>
              </a:ext>
            </a:extLst>
          </p:cNvPr>
          <p:cNvSpPr/>
          <p:nvPr/>
        </p:nvSpPr>
        <p:spPr>
          <a:xfrm>
            <a:off x="3990738" y="2569151"/>
            <a:ext cx="3382585" cy="2235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</p:spTree>
    <p:extLst>
      <p:ext uri="{BB962C8B-B14F-4D97-AF65-F5344CB8AC3E}">
        <p14:creationId xmlns:p14="http://schemas.microsoft.com/office/powerpoint/2010/main" val="258245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60A252-A5F9-4749-84C3-3E0125F9E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559767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관리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558534"/>
            <a:ext cx="2128338" cy="129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정보 표시 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제목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날짜와 시간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주최자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스트림 정보를 표시해줌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5204099" y="169979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94523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52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지난 세미나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세미나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관리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320083-4B86-43F9-B219-F6207E888D0D}"/>
              </a:ext>
            </a:extLst>
          </p:cNvPr>
          <p:cNvSpPr/>
          <p:nvPr/>
        </p:nvSpPr>
        <p:spPr>
          <a:xfrm>
            <a:off x="2287559" y="2099900"/>
            <a:ext cx="6204687" cy="9619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</p:spTree>
    <p:extLst>
      <p:ext uri="{BB962C8B-B14F-4D97-AF65-F5344CB8AC3E}">
        <p14:creationId xmlns:p14="http://schemas.microsoft.com/office/powerpoint/2010/main" val="1120160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2BC323E-8AB6-4136-91D5-001EF82F6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163527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관리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563554" y="3455650"/>
            <a:ext cx="2628446" cy="2679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제목 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날짜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시작 시간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종료 시간 </a:t>
            </a:r>
            <a:endParaRPr lang="en-US" altLang="ko-KR" sz="140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등록 인원 제한 수정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채팅 여부 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동영상 녹화 여부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상세 설명 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목록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녹화 동영상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녹화한 경우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확인 버튼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2051634" y="1825172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A805D9-988F-45D4-89DD-D908C7DE09E7}"/>
              </a:ext>
            </a:extLst>
          </p:cNvPr>
          <p:cNvSpPr/>
          <p:nvPr/>
        </p:nvSpPr>
        <p:spPr>
          <a:xfrm>
            <a:off x="2051634" y="2389169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28094" y="2872748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52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지난 세미나의 상세 정보 확인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16AEA-42FE-4467-B56A-1F07400B8D6D}"/>
              </a:ext>
            </a:extLst>
          </p:cNvPr>
          <p:cNvSpPr/>
          <p:nvPr/>
        </p:nvSpPr>
        <p:spPr>
          <a:xfrm>
            <a:off x="2051634" y="3023975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7C6C9-5724-4ED7-8B66-D72E3F9EC11D}"/>
              </a:ext>
            </a:extLst>
          </p:cNvPr>
          <p:cNvSpPr/>
          <p:nvPr/>
        </p:nvSpPr>
        <p:spPr>
          <a:xfrm>
            <a:off x="2051634" y="347805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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CD54B4-2695-48DE-92AD-6735A9BF8393}"/>
              </a:ext>
            </a:extLst>
          </p:cNvPr>
          <p:cNvSpPr/>
          <p:nvPr/>
        </p:nvSpPr>
        <p:spPr>
          <a:xfrm>
            <a:off x="3239324" y="3434410"/>
            <a:ext cx="4138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</a:t>
            </a:r>
            <a:endParaRPr lang="ko-KR" altLang="en-US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D6CCE7-08AC-4C39-949B-B140E6831096}"/>
              </a:ext>
            </a:extLst>
          </p:cNvPr>
          <p:cNvSpPr/>
          <p:nvPr/>
        </p:nvSpPr>
        <p:spPr>
          <a:xfrm>
            <a:off x="2051634" y="3932125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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1F5DEE-5B6A-4A4F-98CA-1D9DD64277EE}"/>
              </a:ext>
            </a:extLst>
          </p:cNvPr>
          <p:cNvSpPr/>
          <p:nvPr/>
        </p:nvSpPr>
        <p:spPr>
          <a:xfrm>
            <a:off x="5682104" y="1847092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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9702AB-1F66-49D6-B5A5-B8F3C679E91B}"/>
              </a:ext>
            </a:extLst>
          </p:cNvPr>
          <p:cNvSpPr/>
          <p:nvPr/>
        </p:nvSpPr>
        <p:spPr>
          <a:xfrm>
            <a:off x="5677766" y="373207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</a:t>
            </a:r>
            <a:endParaRPr lang="ko-KR" altLang="en-US" sz="20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75177F-E1F5-43ED-AEE4-F0ABC9AE6996}"/>
              </a:ext>
            </a:extLst>
          </p:cNvPr>
          <p:cNvSpPr/>
          <p:nvPr/>
        </p:nvSpPr>
        <p:spPr>
          <a:xfrm>
            <a:off x="7962703" y="1385298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</a:t>
            </a:r>
            <a:endParaRPr lang="en-US" altLang="ko-KR" sz="20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7806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0D58BA8-7953-4A6D-B8DE-4DC669BB8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254965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8CC618-7F87-4200-B868-9B5F5032DFBA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F7E8C3-B99B-4DCF-894D-5303568A8E47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48E96-56E3-4416-8175-3A485FB98E69}"/>
              </a:ext>
            </a:extLst>
          </p:cNvPr>
          <p:cNvSpPr txBox="1"/>
          <p:nvPr/>
        </p:nvSpPr>
        <p:spPr>
          <a:xfrm>
            <a:off x="9628092" y="1323614"/>
            <a:ext cx="1871826" cy="1816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관리자가 보는 세미나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발표 화면과 채팅창으로 이루어져 있고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목록을 확인할 수 있는 참가자 탭과 세미나 녹화 선택 시 동영상을 녹화할 수 있는 기록 탭이 있음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F6497-ADE7-48C6-9124-3BABDB813BDE}"/>
              </a:ext>
            </a:extLst>
          </p:cNvPr>
          <p:cNvSpPr txBox="1"/>
          <p:nvPr/>
        </p:nvSpPr>
        <p:spPr>
          <a:xfrm>
            <a:off x="9628094" y="4170966"/>
            <a:ext cx="2128338" cy="2016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강연자 실시간 영상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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채팅창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받는 사람 지정 가능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모두에게 보낼 수도 있고 특정 참가자에게만 보낼 수도 있음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(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파일전송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?)</a:t>
            </a:r>
          </a:p>
          <a:p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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탭과 기록 탭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35DDDF-9171-43F2-84FF-13B217CDE966}"/>
              </a:ext>
            </a:extLst>
          </p:cNvPr>
          <p:cNvSpPr/>
          <p:nvPr/>
        </p:nvSpPr>
        <p:spPr>
          <a:xfrm>
            <a:off x="452692" y="1621080"/>
            <a:ext cx="6572803" cy="42469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6AA696-D7E9-4C9A-8068-BA7625991AC5}"/>
              </a:ext>
            </a:extLst>
          </p:cNvPr>
          <p:cNvSpPr/>
          <p:nvPr/>
        </p:nvSpPr>
        <p:spPr>
          <a:xfrm>
            <a:off x="7044129" y="1621081"/>
            <a:ext cx="1899871" cy="42469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72FD08-4EA5-4F93-AA82-41A5B60F20B4}"/>
              </a:ext>
            </a:extLst>
          </p:cNvPr>
          <p:cNvSpPr/>
          <p:nvPr/>
        </p:nvSpPr>
        <p:spPr>
          <a:xfrm>
            <a:off x="547504" y="159129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CD8C82-4DBD-4DAE-A19E-C115865B85E9}"/>
              </a:ext>
            </a:extLst>
          </p:cNvPr>
          <p:cNvSpPr/>
          <p:nvPr/>
        </p:nvSpPr>
        <p:spPr>
          <a:xfrm>
            <a:off x="8332473" y="159129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BF4D59-6C35-4B82-94D8-75948792B060}"/>
              </a:ext>
            </a:extLst>
          </p:cNvPr>
          <p:cNvSpPr/>
          <p:nvPr/>
        </p:nvSpPr>
        <p:spPr>
          <a:xfrm>
            <a:off x="2570463" y="5116247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EDA1CF-6C95-4C05-8FCE-C2D7F08CB364}"/>
              </a:ext>
            </a:extLst>
          </p:cNvPr>
          <p:cNvSpPr/>
          <p:nvPr/>
        </p:nvSpPr>
        <p:spPr>
          <a:xfrm>
            <a:off x="2942839" y="5236919"/>
            <a:ext cx="1842521" cy="6310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</p:spTree>
    <p:extLst>
      <p:ext uri="{BB962C8B-B14F-4D97-AF65-F5344CB8AC3E}">
        <p14:creationId xmlns:p14="http://schemas.microsoft.com/office/powerpoint/2010/main" val="2365132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7A5A0D2-62F1-4313-8AF5-68F48F9C3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691849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8CC618-7F87-4200-B868-9B5F5032DFBA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F7E8C3-B99B-4DCF-894D-5303568A8E47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48E96-56E3-4416-8175-3A485FB98E69}"/>
              </a:ext>
            </a:extLst>
          </p:cNvPr>
          <p:cNvSpPr txBox="1"/>
          <p:nvPr/>
        </p:nvSpPr>
        <p:spPr>
          <a:xfrm>
            <a:off x="9628092" y="1323614"/>
            <a:ext cx="1871826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탭이 띄워진 세미나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탭을 누르면 다음과 같이 참가자 목록을 확인 할 수 있음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F6497-ADE7-48C6-9124-3BABDB813BDE}"/>
              </a:ext>
            </a:extLst>
          </p:cNvPr>
          <p:cNvSpPr txBox="1"/>
          <p:nvPr/>
        </p:nvSpPr>
        <p:spPr>
          <a:xfrm>
            <a:off x="9628094" y="4170966"/>
            <a:ext cx="2128338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참가자 목록 창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72FD08-4EA5-4F93-AA82-41A5B60F20B4}"/>
              </a:ext>
            </a:extLst>
          </p:cNvPr>
          <p:cNvSpPr/>
          <p:nvPr/>
        </p:nvSpPr>
        <p:spPr>
          <a:xfrm>
            <a:off x="7768471" y="2758349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93F55C-32AD-46F8-B23D-A1A3C7C9BEA7}"/>
              </a:ext>
            </a:extLst>
          </p:cNvPr>
          <p:cNvSpPr/>
          <p:nvPr/>
        </p:nvSpPr>
        <p:spPr>
          <a:xfrm>
            <a:off x="7006839" y="3158459"/>
            <a:ext cx="1937160" cy="27095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A37DBA-6197-42C8-9126-9B7E175C1E0B}"/>
              </a:ext>
            </a:extLst>
          </p:cNvPr>
          <p:cNvSpPr/>
          <p:nvPr/>
        </p:nvSpPr>
        <p:spPr>
          <a:xfrm>
            <a:off x="2926079" y="5262880"/>
            <a:ext cx="762001" cy="605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</p:spTree>
    <p:extLst>
      <p:ext uri="{BB962C8B-B14F-4D97-AF65-F5344CB8AC3E}">
        <p14:creationId xmlns:p14="http://schemas.microsoft.com/office/powerpoint/2010/main" val="44836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B7C5CD-92A3-41B0-9A10-A7A18AA03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254963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세미나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C8CC618-7F87-4200-B868-9B5F5032DFBA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F7E8C3-B99B-4DCF-894D-5303568A8E47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E48E96-56E3-4416-8175-3A485FB98E69}"/>
              </a:ext>
            </a:extLst>
          </p:cNvPr>
          <p:cNvSpPr txBox="1"/>
          <p:nvPr/>
        </p:nvSpPr>
        <p:spPr>
          <a:xfrm>
            <a:off x="9628092" y="1323614"/>
            <a:ext cx="1871826" cy="1816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영상 녹화중인 화면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세미나 생성 시 동영상 녹화를 선택했을 경우 기록 버튼을 눌러 다음화면과 같이 동영상 녹화를 할 수 있음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6F6497-ADE7-48C6-9124-3BABDB813BDE}"/>
              </a:ext>
            </a:extLst>
          </p:cNvPr>
          <p:cNvSpPr txBox="1"/>
          <p:nvPr/>
        </p:nvSpPr>
        <p:spPr>
          <a:xfrm>
            <a:off x="9628094" y="4170966"/>
            <a:ext cx="2128338" cy="523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"/>
            </a:pP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녹화 진행되고 있는 시간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772FD08-4EA5-4F93-AA82-41A5B60F20B4}"/>
              </a:ext>
            </a:extLst>
          </p:cNvPr>
          <p:cNvSpPr/>
          <p:nvPr/>
        </p:nvSpPr>
        <p:spPr>
          <a:xfrm>
            <a:off x="6198932" y="1301724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93F55C-32AD-46F8-B23D-A1A3C7C9BEA7}"/>
              </a:ext>
            </a:extLst>
          </p:cNvPr>
          <p:cNvSpPr/>
          <p:nvPr/>
        </p:nvSpPr>
        <p:spPr>
          <a:xfrm>
            <a:off x="5862320" y="1645920"/>
            <a:ext cx="1087120" cy="386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A37DBA-6197-42C8-9126-9B7E175C1E0B}"/>
              </a:ext>
            </a:extLst>
          </p:cNvPr>
          <p:cNvSpPr/>
          <p:nvPr/>
        </p:nvSpPr>
        <p:spPr>
          <a:xfrm>
            <a:off x="4063999" y="5262880"/>
            <a:ext cx="762001" cy="605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1"/>
          </a:p>
        </p:txBody>
      </p:sp>
    </p:spTree>
    <p:extLst>
      <p:ext uri="{BB962C8B-B14F-4D97-AF65-F5344CB8AC3E}">
        <p14:creationId xmlns:p14="http://schemas.microsoft.com/office/powerpoint/2010/main" val="245405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3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1" y="197905"/>
            <a:ext cx="2951748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단계별 개발 목표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657119" y="1308912"/>
            <a:ext cx="11354540" cy="5125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ko-KR" altLang="en-US" sz="2300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 </a:t>
            </a:r>
            <a:r>
              <a:rPr lang="en-US" altLang="ko-KR" sz="23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 </a:t>
            </a:r>
            <a:r>
              <a:rPr lang="ko-KR" altLang="en-US" sz="23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sz="23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342904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구성 요소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①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 화면 </a:t>
            </a:r>
            <a:r>
              <a:rPr lang="ko-KR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②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채팅 창</a:t>
            </a:r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342904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하나의 채널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실시간 채팅 창</a:t>
            </a:r>
            <a:endParaRPr lang="en-US" altLang="ko-KR"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342904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②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 조절 불가</a:t>
            </a:r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228604">
              <a:buClr>
                <a:schemeClr val="dk1"/>
              </a:buClr>
              <a:buSzPts val="1800"/>
            </a:pPr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300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 </a:t>
            </a:r>
            <a:r>
              <a:rPr lang="en-US" altLang="ko-KR" sz="23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 </a:t>
            </a:r>
            <a:r>
              <a:rPr lang="ko-KR" altLang="en-US" sz="23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sz="23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342904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구성 요소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①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강연자 영상 ② 발표 자료 화면 ③ 채팅 창</a:t>
            </a:r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342904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강연자 영상화면과 발표 자료 화면 출력과 동시에 채팅창으로 실시간 채팅 가능</a:t>
            </a:r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342904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②, ③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 조절 </a:t>
            </a:r>
            <a:r>
              <a:rPr lang="ko-KR" altLang="en-US" sz="1801" dirty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불가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2300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 </a:t>
            </a:r>
            <a:r>
              <a:rPr lang="en-US" altLang="ko-KR" sz="23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 </a:t>
            </a:r>
            <a:r>
              <a:rPr lang="ko-KR" altLang="en-US" sz="23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</a:t>
            </a:r>
            <a:endParaRPr sz="23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342904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구성 요소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: ①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강연자 영상 ② 발표 자료 화면 ③ 채팅 창</a:t>
            </a:r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342904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강연자 영상화면과 발표 자료 화면 출력과 동시에 채팅창으로 실시간 채팅 가능</a:t>
            </a:r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342904"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①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②, ③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창 조절 </a:t>
            </a:r>
            <a:r>
              <a:rPr lang="ko-KR" altLang="en-US" sz="1801" b="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가능</a:t>
            </a:r>
            <a:endParaRPr sz="1801" b="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342904" indent="-215903">
              <a:buClr>
                <a:schemeClr val="dk1"/>
              </a:buClr>
              <a:buSzPts val="2000"/>
            </a:pPr>
            <a:endParaRPr sz="20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sz="20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sz="20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154F85-BC27-4705-8926-F1FF06F4C0D9}"/>
              </a:ext>
            </a:extLst>
          </p:cNvPr>
          <p:cNvGrpSpPr/>
          <p:nvPr/>
        </p:nvGrpSpPr>
        <p:grpSpPr>
          <a:xfrm>
            <a:off x="519540" y="1082165"/>
            <a:ext cx="11015343" cy="1649684"/>
            <a:chOff x="521995" y="1186941"/>
            <a:chExt cx="11015343" cy="164968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9D5B742A-EA22-4DCF-8113-93495E8603D7}"/>
                </a:ext>
              </a:extLst>
            </p:cNvPr>
            <p:cNvSpPr/>
            <p:nvPr/>
          </p:nvSpPr>
          <p:spPr>
            <a:xfrm>
              <a:off x="521995" y="1186941"/>
              <a:ext cx="9436231" cy="1649684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solidFill>
                  <a:srgbClr val="00B05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4" name="화살표: 오른쪽 3">
              <a:extLst>
                <a:ext uri="{FF2B5EF4-FFF2-40B4-BE49-F238E27FC236}">
                  <a16:creationId xmlns:a16="http://schemas.microsoft.com/office/drawing/2014/main" id="{A1E6074B-7096-4746-BA8D-38DACFC4FFA1}"/>
                </a:ext>
              </a:extLst>
            </p:cNvPr>
            <p:cNvSpPr/>
            <p:nvPr/>
          </p:nvSpPr>
          <p:spPr>
            <a:xfrm>
              <a:off x="9367935" y="1826873"/>
              <a:ext cx="970383" cy="313389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8DFA3D-F597-4202-8758-5BC533C9981F}"/>
                </a:ext>
              </a:extLst>
            </p:cNvPr>
            <p:cNvSpPr/>
            <p:nvPr/>
          </p:nvSpPr>
          <p:spPr>
            <a:xfrm>
              <a:off x="10432548" y="1842506"/>
              <a:ext cx="11047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schemeClr val="dk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8</a:t>
              </a:r>
              <a:r>
                <a:rPr lang="ko-KR" altLang="en-US" sz="1600" b="1" dirty="0">
                  <a:solidFill>
                    <a:schemeClr val="dk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주간 진행</a:t>
              </a:r>
              <a:endParaRPr lang="ko-KR" altLang="en-US" sz="16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-111968" y="-4372"/>
            <a:ext cx="12303967" cy="68623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266637" y="2043403"/>
            <a:ext cx="4033150" cy="1674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1">
              <a:lnSpc>
                <a:spcPct val="100000"/>
              </a:lnSpc>
              <a:buClr>
                <a:schemeClr val="lt1"/>
              </a:buClr>
              <a:buSzPts val="5400"/>
            </a:pPr>
            <a:r>
              <a:rPr lang="ko-KR" altLang="en-US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b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sz="5401" b="1" dirty="0">
              <a:solidFill>
                <a:schemeClr val="l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59995" y="6447841"/>
            <a:ext cx="1507490" cy="1370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0324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Google Shape;140;p6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1" name="Google Shape;141;p6" descr="네이버 클라우드 플랫폼 – FASTFIVE"/>
          <p:cNvPicPr preferRelativeResize="0"/>
          <p:nvPr/>
        </p:nvPicPr>
        <p:blipFill rotWithShape="1">
          <a:blip r:embed="rId3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/>
        </p:nvSpPr>
        <p:spPr>
          <a:xfrm>
            <a:off x="337349" y="197906"/>
            <a:ext cx="6913682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 일정 계획</a:t>
            </a:r>
            <a:endParaRPr sz="1801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A7029C-B6C1-4E11-A30C-CD6DE9D532D1}"/>
              </a:ext>
            </a:extLst>
          </p:cNvPr>
          <p:cNvSpPr txBox="1"/>
          <p:nvPr/>
        </p:nvSpPr>
        <p:spPr>
          <a:xfrm>
            <a:off x="1027503" y="1068022"/>
            <a:ext cx="9875941" cy="33855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온라인 세미나 시스템 </a:t>
            </a:r>
          </a:p>
        </p:txBody>
      </p:sp>
      <p:sp>
        <p:nvSpPr>
          <p:cNvPr id="50" name="오각형 50">
            <a:extLst>
              <a:ext uri="{FF2B5EF4-FFF2-40B4-BE49-F238E27FC236}">
                <a16:creationId xmlns:a16="http://schemas.microsoft.com/office/drawing/2014/main" id="{5B3B131D-6754-4258-B32E-ADE0A1ED624A}"/>
              </a:ext>
            </a:extLst>
          </p:cNvPr>
          <p:cNvSpPr/>
          <p:nvPr/>
        </p:nvSpPr>
        <p:spPr>
          <a:xfrm>
            <a:off x="1036826" y="1876206"/>
            <a:ext cx="2339778" cy="532757"/>
          </a:xfrm>
          <a:prstGeom prst="homePlat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라이브스테이션 실습</a:t>
            </a:r>
          </a:p>
        </p:txBody>
      </p:sp>
      <p:sp>
        <p:nvSpPr>
          <p:cNvPr id="51" name="오각형 51">
            <a:extLst>
              <a:ext uri="{FF2B5EF4-FFF2-40B4-BE49-F238E27FC236}">
                <a16:creationId xmlns:a16="http://schemas.microsoft.com/office/drawing/2014/main" id="{3499E779-3EC0-400C-B185-3C3BAAF3D8CD}"/>
              </a:ext>
            </a:extLst>
          </p:cNvPr>
          <p:cNvSpPr/>
          <p:nvPr/>
        </p:nvSpPr>
        <p:spPr>
          <a:xfrm>
            <a:off x="3485699" y="1894202"/>
            <a:ext cx="2339778" cy="532757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 및 자료조사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7DD849E-0032-451B-B24A-0DB4FCC21096}"/>
              </a:ext>
            </a:extLst>
          </p:cNvPr>
          <p:cNvGrpSpPr/>
          <p:nvPr/>
        </p:nvGrpSpPr>
        <p:grpSpPr>
          <a:xfrm>
            <a:off x="1061482" y="1595732"/>
            <a:ext cx="2141508" cy="169125"/>
            <a:chOff x="6347023" y="1551432"/>
            <a:chExt cx="2141508" cy="249936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8F0D9CD-1076-4FBE-98BF-58EE8AF8E270}"/>
                </a:ext>
              </a:extLst>
            </p:cNvPr>
            <p:cNvCxnSpPr/>
            <p:nvPr/>
          </p:nvCxnSpPr>
          <p:spPr>
            <a:xfrm>
              <a:off x="6347023" y="1563624"/>
              <a:ext cx="0" cy="23774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963ECD55-1158-4C62-9B95-6A878548A3BA}"/>
                </a:ext>
              </a:extLst>
            </p:cNvPr>
            <p:cNvCxnSpPr/>
            <p:nvPr/>
          </p:nvCxnSpPr>
          <p:spPr>
            <a:xfrm>
              <a:off x="8488531" y="1551432"/>
              <a:ext cx="0" cy="23774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87792801-1DB6-4438-B89E-2B7A81C921C8}"/>
                </a:ext>
              </a:extLst>
            </p:cNvPr>
            <p:cNvCxnSpPr/>
            <p:nvPr/>
          </p:nvCxnSpPr>
          <p:spPr>
            <a:xfrm>
              <a:off x="6347023" y="1682496"/>
              <a:ext cx="21415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00C8BE2-B5F9-4160-B07F-D6163DEFBB6E}"/>
              </a:ext>
            </a:extLst>
          </p:cNvPr>
          <p:cNvSpPr txBox="1"/>
          <p:nvPr/>
        </p:nvSpPr>
        <p:spPr>
          <a:xfrm>
            <a:off x="1412181" y="1490819"/>
            <a:ext cx="1356832" cy="3079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4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 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1AFAFC7-3399-4029-ACC2-0F7BA46D3EF6}"/>
              </a:ext>
            </a:extLst>
          </p:cNvPr>
          <p:cNvGrpSpPr/>
          <p:nvPr/>
        </p:nvGrpSpPr>
        <p:grpSpPr>
          <a:xfrm>
            <a:off x="3533658" y="1584427"/>
            <a:ext cx="2141508" cy="169125"/>
            <a:chOff x="6347023" y="1551432"/>
            <a:chExt cx="2141508" cy="249936"/>
          </a:xfrm>
        </p:grpSpPr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92ED0338-F55A-4202-9718-EC324FE1832E}"/>
                </a:ext>
              </a:extLst>
            </p:cNvPr>
            <p:cNvCxnSpPr/>
            <p:nvPr/>
          </p:nvCxnSpPr>
          <p:spPr>
            <a:xfrm>
              <a:off x="6347023" y="1563624"/>
              <a:ext cx="0" cy="23774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738B6E6-C5E4-4618-A72A-9D52BE4F62C1}"/>
                </a:ext>
              </a:extLst>
            </p:cNvPr>
            <p:cNvCxnSpPr/>
            <p:nvPr/>
          </p:nvCxnSpPr>
          <p:spPr>
            <a:xfrm>
              <a:off x="8488531" y="1551432"/>
              <a:ext cx="0" cy="23774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878549B3-BB57-49F6-8031-102C48B9A7CE}"/>
                </a:ext>
              </a:extLst>
            </p:cNvPr>
            <p:cNvCxnSpPr/>
            <p:nvPr/>
          </p:nvCxnSpPr>
          <p:spPr>
            <a:xfrm>
              <a:off x="6347023" y="1682496"/>
              <a:ext cx="21415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오각형 63">
            <a:extLst>
              <a:ext uri="{FF2B5EF4-FFF2-40B4-BE49-F238E27FC236}">
                <a16:creationId xmlns:a16="http://schemas.microsoft.com/office/drawing/2014/main" id="{B606CAF8-E4EA-4F60-BDA1-DD8BF81D2387}"/>
              </a:ext>
            </a:extLst>
          </p:cNvPr>
          <p:cNvSpPr/>
          <p:nvPr/>
        </p:nvSpPr>
        <p:spPr>
          <a:xfrm>
            <a:off x="6043665" y="1894200"/>
            <a:ext cx="2339778" cy="532757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B606910-E927-40DF-93B8-80AA469C1DFC}"/>
              </a:ext>
            </a:extLst>
          </p:cNvPr>
          <p:cNvGrpSpPr/>
          <p:nvPr/>
        </p:nvGrpSpPr>
        <p:grpSpPr>
          <a:xfrm>
            <a:off x="6043664" y="1543908"/>
            <a:ext cx="2141508" cy="169125"/>
            <a:chOff x="6347023" y="1551432"/>
            <a:chExt cx="2141508" cy="249936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801F17E6-4CE4-4ADE-A1E6-C70990C612D6}"/>
                </a:ext>
              </a:extLst>
            </p:cNvPr>
            <p:cNvCxnSpPr/>
            <p:nvPr/>
          </p:nvCxnSpPr>
          <p:spPr>
            <a:xfrm>
              <a:off x="6347023" y="1563624"/>
              <a:ext cx="0" cy="23774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73662F2-CB46-4668-AB5A-7C04B3A224BB}"/>
                </a:ext>
              </a:extLst>
            </p:cNvPr>
            <p:cNvCxnSpPr/>
            <p:nvPr/>
          </p:nvCxnSpPr>
          <p:spPr>
            <a:xfrm>
              <a:off x="8488531" y="1551432"/>
              <a:ext cx="0" cy="23774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B039471A-11AE-4B7C-BAE6-33C7D311443F}"/>
                </a:ext>
              </a:extLst>
            </p:cNvPr>
            <p:cNvCxnSpPr/>
            <p:nvPr/>
          </p:nvCxnSpPr>
          <p:spPr>
            <a:xfrm>
              <a:off x="6347023" y="1682496"/>
              <a:ext cx="21415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오각형 71">
            <a:extLst>
              <a:ext uri="{FF2B5EF4-FFF2-40B4-BE49-F238E27FC236}">
                <a16:creationId xmlns:a16="http://schemas.microsoft.com/office/drawing/2014/main" id="{A7ABD5B3-F4A3-4574-82DD-35F55DBAAA14}"/>
              </a:ext>
            </a:extLst>
          </p:cNvPr>
          <p:cNvSpPr/>
          <p:nvPr/>
        </p:nvSpPr>
        <p:spPr>
          <a:xfrm>
            <a:off x="8563667" y="1882838"/>
            <a:ext cx="2339778" cy="532757"/>
          </a:xfrm>
          <a:prstGeom prst="homePlat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테스트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D12FCAFE-4B28-4FF0-923A-AED4307784F9}"/>
              </a:ext>
            </a:extLst>
          </p:cNvPr>
          <p:cNvGrpSpPr/>
          <p:nvPr/>
        </p:nvGrpSpPr>
        <p:grpSpPr>
          <a:xfrm>
            <a:off x="8563666" y="1564270"/>
            <a:ext cx="2141508" cy="169125"/>
            <a:chOff x="6347023" y="1551432"/>
            <a:chExt cx="2141508" cy="249936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8FC6AB6F-C0AD-42BE-8244-86FFAF3F7026}"/>
                </a:ext>
              </a:extLst>
            </p:cNvPr>
            <p:cNvCxnSpPr/>
            <p:nvPr/>
          </p:nvCxnSpPr>
          <p:spPr>
            <a:xfrm>
              <a:off x="6347023" y="1563624"/>
              <a:ext cx="0" cy="23774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9E0D1B31-4482-4A48-92E9-8A3717470AC3}"/>
                </a:ext>
              </a:extLst>
            </p:cNvPr>
            <p:cNvCxnSpPr/>
            <p:nvPr/>
          </p:nvCxnSpPr>
          <p:spPr>
            <a:xfrm>
              <a:off x="8488531" y="1551432"/>
              <a:ext cx="0" cy="23774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398DF3C-D8B5-4A8C-B06E-1C536847E55D}"/>
                </a:ext>
              </a:extLst>
            </p:cNvPr>
            <p:cNvCxnSpPr/>
            <p:nvPr/>
          </p:nvCxnSpPr>
          <p:spPr>
            <a:xfrm>
              <a:off x="6347023" y="1682496"/>
              <a:ext cx="2141508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7FBC7F-8AC6-40A8-8A9B-FBDADB8D36AF}"/>
              </a:ext>
            </a:extLst>
          </p:cNvPr>
          <p:cNvGrpSpPr/>
          <p:nvPr/>
        </p:nvGrpSpPr>
        <p:grpSpPr>
          <a:xfrm>
            <a:off x="1036826" y="2545051"/>
            <a:ext cx="2262596" cy="2100073"/>
            <a:chOff x="1058962" y="2507066"/>
            <a:chExt cx="2262595" cy="21000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A67E9B7-126F-4473-AEFA-C5179144D987}"/>
                </a:ext>
              </a:extLst>
            </p:cNvPr>
            <p:cNvSpPr txBox="1"/>
            <p:nvPr/>
          </p:nvSpPr>
          <p:spPr>
            <a:xfrm>
              <a:off x="1058962" y="2916090"/>
              <a:ext cx="2185416" cy="161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Live station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채널 생성 및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CDN, Bucket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생성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Channel Management</a:t>
              </a:r>
            </a:p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Re-Stream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을 통한 동시 송출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Quality Management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를 통해 원하는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Custom Quality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화질 설정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Vod Transcoder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실습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Vod Station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을 활용해 저장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4B0AC3C7-CB58-439D-8AEE-71682AA2ACB9}"/>
                </a:ext>
              </a:extLst>
            </p:cNvPr>
            <p:cNvSpPr/>
            <p:nvPr/>
          </p:nvSpPr>
          <p:spPr>
            <a:xfrm>
              <a:off x="1073221" y="2507066"/>
              <a:ext cx="2248336" cy="210007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5C2667E9-5945-45D3-B4B9-82674A6897D0}"/>
                </a:ext>
              </a:extLst>
            </p:cNvPr>
            <p:cNvSpPr/>
            <p:nvPr/>
          </p:nvSpPr>
          <p:spPr>
            <a:xfrm>
              <a:off x="1073221" y="2507066"/>
              <a:ext cx="2248336" cy="32775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Live</a:t>
              </a:r>
              <a:r>
                <a:rPr lang="ko-KR" altLang="en-US" sz="12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</a:t>
              </a:r>
              <a:r>
                <a:rPr lang="en-US" altLang="ko-KR" sz="12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&amp;</a:t>
              </a:r>
              <a:r>
                <a:rPr lang="ko-KR" altLang="en-US" sz="12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2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VOD Station</a:t>
              </a:r>
              <a:endPara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DB36542A-2C0E-40D3-860B-739BEA3A5458}"/>
              </a:ext>
            </a:extLst>
          </p:cNvPr>
          <p:cNvSpPr txBox="1"/>
          <p:nvPr/>
        </p:nvSpPr>
        <p:spPr>
          <a:xfrm>
            <a:off x="3931577" y="1489321"/>
            <a:ext cx="1356832" cy="3079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2~3</a:t>
            </a:r>
            <a:r>
              <a:rPr lang="ko-KR" altLang="en-US" sz="14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C3D6EC-40C7-4F69-89A9-AAE4E1F104C3}"/>
              </a:ext>
            </a:extLst>
          </p:cNvPr>
          <p:cNvSpPr txBox="1"/>
          <p:nvPr/>
        </p:nvSpPr>
        <p:spPr>
          <a:xfrm>
            <a:off x="6451579" y="1488256"/>
            <a:ext cx="1356832" cy="3079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4~7</a:t>
            </a:r>
            <a:r>
              <a:rPr lang="ko-KR" altLang="en-US" sz="14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44A8315-E5B0-4AB4-96BA-201DC960BDD7}"/>
              </a:ext>
            </a:extLst>
          </p:cNvPr>
          <p:cNvSpPr txBox="1"/>
          <p:nvPr/>
        </p:nvSpPr>
        <p:spPr>
          <a:xfrm>
            <a:off x="9015636" y="1478411"/>
            <a:ext cx="1356832" cy="3079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8</a:t>
            </a:r>
            <a:r>
              <a:rPr lang="ko-KR" altLang="en-US" sz="14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C08E8F9-16E5-416F-86C9-7BA62CDF4772}"/>
              </a:ext>
            </a:extLst>
          </p:cNvPr>
          <p:cNvGrpSpPr/>
          <p:nvPr/>
        </p:nvGrpSpPr>
        <p:grpSpPr>
          <a:xfrm>
            <a:off x="1082547" y="4753201"/>
            <a:ext cx="2248336" cy="1330389"/>
            <a:chOff x="1027501" y="4734219"/>
            <a:chExt cx="2248336" cy="133039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DB3D20D-ACCA-4DCE-879A-605A478DD583}"/>
                </a:ext>
              </a:extLst>
            </p:cNvPr>
            <p:cNvSpPr/>
            <p:nvPr/>
          </p:nvSpPr>
          <p:spPr>
            <a:xfrm>
              <a:off x="1027501" y="4743451"/>
              <a:ext cx="2248336" cy="132115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C336BB0-1C3A-4746-ACDE-F7D6E1D02C74}"/>
                </a:ext>
              </a:extLst>
            </p:cNvPr>
            <p:cNvSpPr/>
            <p:nvPr/>
          </p:nvSpPr>
          <p:spPr>
            <a:xfrm>
              <a:off x="1027501" y="4734219"/>
              <a:ext cx="2248336" cy="32775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Prism Live Studio</a:t>
              </a:r>
              <a:endParaRPr lang="ko-KR" altLang="en-US" sz="12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465356-2183-4907-8030-9656F34F9DFF}"/>
                </a:ext>
              </a:extLst>
            </p:cNvPr>
            <p:cNvSpPr txBox="1"/>
            <p:nvPr/>
          </p:nvSpPr>
          <p:spPr>
            <a:xfrm>
              <a:off x="1058962" y="5010203"/>
              <a:ext cx="21854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100" b="1" u="sng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F15CB97-B4BB-41AE-AE1E-21BEE2600F80}"/>
                </a:ext>
              </a:extLst>
            </p:cNvPr>
            <p:cNvSpPr txBox="1"/>
            <p:nvPr/>
          </p:nvSpPr>
          <p:spPr>
            <a:xfrm>
              <a:off x="1084328" y="5112488"/>
              <a:ext cx="21854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채널 설정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(live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station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과 연동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</a:p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화면 크기 설정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17B31AE-3875-4328-A086-C5E919D08BFE}"/>
              </a:ext>
            </a:extLst>
          </p:cNvPr>
          <p:cNvGrpSpPr/>
          <p:nvPr/>
        </p:nvGrpSpPr>
        <p:grpSpPr>
          <a:xfrm>
            <a:off x="3505565" y="2559024"/>
            <a:ext cx="2248336" cy="1549976"/>
            <a:chOff x="3531417" y="2567607"/>
            <a:chExt cx="2248336" cy="1549976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80651B6-FD40-49FB-B313-A481FA6395A1}"/>
                </a:ext>
              </a:extLst>
            </p:cNvPr>
            <p:cNvSpPr/>
            <p:nvPr/>
          </p:nvSpPr>
          <p:spPr>
            <a:xfrm>
              <a:off x="3531417" y="2579226"/>
              <a:ext cx="2248336" cy="153835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D89FF17-248D-4D08-BDE7-FD7444F8632A}"/>
                </a:ext>
              </a:extLst>
            </p:cNvPr>
            <p:cNvSpPr/>
            <p:nvPr/>
          </p:nvSpPr>
          <p:spPr>
            <a:xfrm>
              <a:off x="3531417" y="2567607"/>
              <a:ext cx="2248336" cy="32775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자료조사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1557DC9-B15D-4E7E-8807-F25778602F65}"/>
                </a:ext>
              </a:extLst>
            </p:cNvPr>
            <p:cNvSpPr txBox="1"/>
            <p:nvPr/>
          </p:nvSpPr>
          <p:spPr>
            <a:xfrm>
              <a:off x="3562877" y="2929089"/>
              <a:ext cx="2185417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Webex,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Zoom,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GotoWebinar,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Google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meet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등 다양한 서비스 사전 조사 및 이용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기존 세미나 시스템 조사 및 이용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1DCC22-D4D4-4512-AA5A-66BFF783F02D}"/>
              </a:ext>
            </a:extLst>
          </p:cNvPr>
          <p:cNvGrpSpPr/>
          <p:nvPr/>
        </p:nvGrpSpPr>
        <p:grpSpPr>
          <a:xfrm>
            <a:off x="3505565" y="4204068"/>
            <a:ext cx="2248336" cy="1547587"/>
            <a:chOff x="3531417" y="4288175"/>
            <a:chExt cx="2248336" cy="1547588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BEDBC03E-A60B-4A15-8514-544E14DBD4D9}"/>
                </a:ext>
              </a:extLst>
            </p:cNvPr>
            <p:cNvGrpSpPr/>
            <p:nvPr/>
          </p:nvGrpSpPr>
          <p:grpSpPr>
            <a:xfrm>
              <a:off x="3531417" y="4288175"/>
              <a:ext cx="2248336" cy="1547588"/>
              <a:chOff x="3649893" y="2706500"/>
              <a:chExt cx="2248336" cy="1547588"/>
            </a:xfrm>
          </p:grpSpPr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1566AD96-6FF0-4DF4-9B02-DF71CE0C83B6}"/>
                  </a:ext>
                </a:extLst>
              </p:cNvPr>
              <p:cNvSpPr/>
              <p:nvPr/>
            </p:nvSpPr>
            <p:spPr>
              <a:xfrm>
                <a:off x="3649893" y="2715731"/>
                <a:ext cx="2248336" cy="15383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B5BDFC41-1370-42C6-9BF0-DC791236D3ED}"/>
                  </a:ext>
                </a:extLst>
              </p:cNvPr>
              <p:cNvSpPr/>
              <p:nvPr/>
            </p:nvSpPr>
            <p:spPr>
              <a:xfrm>
                <a:off x="3649893" y="2706500"/>
                <a:ext cx="2248336" cy="32775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기획서</a:t>
                </a: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5B393B-1B9D-4432-90CC-DBEBE7E729A2}"/>
                </a:ext>
              </a:extLst>
            </p:cNvPr>
            <p:cNvSpPr txBox="1"/>
            <p:nvPr/>
          </p:nvSpPr>
          <p:spPr>
            <a:xfrm>
              <a:off x="3533659" y="4671649"/>
              <a:ext cx="21854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화면 설계 기획안 작성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  <a:p>
              <a:pPr algn="just"/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·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시스템 설계 기획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(DB, 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네트워크 등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)</a:t>
              </a:r>
            </a:p>
            <a:p>
              <a:pPr algn="just"/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ECCAF0F-7F16-49E6-9BD3-20158D268D71}"/>
              </a:ext>
            </a:extLst>
          </p:cNvPr>
          <p:cNvGrpSpPr/>
          <p:nvPr/>
        </p:nvGrpSpPr>
        <p:grpSpPr>
          <a:xfrm>
            <a:off x="6026836" y="2594618"/>
            <a:ext cx="2248336" cy="1547588"/>
            <a:chOff x="6026835" y="2594618"/>
            <a:chExt cx="2248336" cy="1547588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A84E7385-D157-46AF-9790-8D0C208F174B}"/>
                </a:ext>
              </a:extLst>
            </p:cNvPr>
            <p:cNvGrpSpPr/>
            <p:nvPr/>
          </p:nvGrpSpPr>
          <p:grpSpPr>
            <a:xfrm>
              <a:off x="6026835" y="2594618"/>
              <a:ext cx="2248336" cy="1547588"/>
              <a:chOff x="3649893" y="2706500"/>
              <a:chExt cx="2248336" cy="1547588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D2E7D45C-C85B-44E1-B826-96419A67CDB4}"/>
                  </a:ext>
                </a:extLst>
              </p:cNvPr>
              <p:cNvSpPr/>
              <p:nvPr/>
            </p:nvSpPr>
            <p:spPr>
              <a:xfrm>
                <a:off x="3649893" y="2715731"/>
                <a:ext cx="2248336" cy="15383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04" name="직사각형 103">
                <a:extLst>
                  <a:ext uri="{FF2B5EF4-FFF2-40B4-BE49-F238E27FC236}">
                    <a16:creationId xmlns:a16="http://schemas.microsoft.com/office/drawing/2014/main" id="{37160E76-A5C1-40E4-8064-7B16C70CA513}"/>
                  </a:ext>
                </a:extLst>
              </p:cNvPr>
              <p:cNvSpPr/>
              <p:nvPr/>
            </p:nvSpPr>
            <p:spPr>
              <a:xfrm>
                <a:off x="3649893" y="2706500"/>
                <a:ext cx="2248336" cy="32775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개발</a:t>
                </a: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32423D-6FF2-4671-9EEA-5A2281A7FBAA}"/>
                </a:ext>
              </a:extLst>
            </p:cNvPr>
            <p:cNvSpPr txBox="1"/>
            <p:nvPr/>
          </p:nvSpPr>
          <p:spPr>
            <a:xfrm>
              <a:off x="6076415" y="2998983"/>
              <a:ext cx="21854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기획서를 토대로 </a:t>
              </a:r>
              <a:r>
                <a:rPr lang="en-US" altLang="ko-KR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A</a:t>
              </a:r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단계 개발예정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52DEC1C-081F-4283-AEAD-A8F4B468AADF}"/>
              </a:ext>
            </a:extLst>
          </p:cNvPr>
          <p:cNvGrpSpPr/>
          <p:nvPr/>
        </p:nvGrpSpPr>
        <p:grpSpPr>
          <a:xfrm>
            <a:off x="8558492" y="2599233"/>
            <a:ext cx="2248338" cy="1547588"/>
            <a:chOff x="8558493" y="2599233"/>
            <a:chExt cx="2248338" cy="1547588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CE34A01B-7CCF-41E6-A3E0-D8DBF25142B8}"/>
                </a:ext>
              </a:extLst>
            </p:cNvPr>
            <p:cNvGrpSpPr/>
            <p:nvPr/>
          </p:nvGrpSpPr>
          <p:grpSpPr>
            <a:xfrm>
              <a:off x="8558493" y="2599233"/>
              <a:ext cx="2248336" cy="1547588"/>
              <a:chOff x="3649893" y="2706500"/>
              <a:chExt cx="2248336" cy="1547588"/>
            </a:xfrm>
          </p:grpSpPr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8F93EA6B-F758-4529-A3CE-592020F8A86B}"/>
                  </a:ext>
                </a:extLst>
              </p:cNvPr>
              <p:cNvSpPr/>
              <p:nvPr/>
            </p:nvSpPr>
            <p:spPr>
              <a:xfrm>
                <a:off x="3649893" y="2715731"/>
                <a:ext cx="2248336" cy="1538357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1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465DEA94-B0EF-4643-8E2A-F629A2F7F483}"/>
                  </a:ext>
                </a:extLst>
              </p:cNvPr>
              <p:cNvSpPr/>
              <p:nvPr/>
            </p:nvSpPr>
            <p:spPr>
              <a:xfrm>
                <a:off x="3649893" y="2706500"/>
                <a:ext cx="2248336" cy="327750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테스트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D18EF4-F3F0-44A1-BAFD-6757E1873A5A}"/>
                </a:ext>
              </a:extLst>
            </p:cNvPr>
            <p:cNvSpPr txBox="1"/>
            <p:nvPr/>
          </p:nvSpPr>
          <p:spPr>
            <a:xfrm>
              <a:off x="8621414" y="2971855"/>
              <a:ext cx="21854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단위 테스트</a:t>
              </a:r>
              <a:endParaRPr lang="en-US" altLang="ko-KR" sz="11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3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1" y="197905"/>
            <a:ext cx="2951748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단계에서 필요한 시스템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C258C7-D15E-47BB-BF65-68E509DC33A6}"/>
              </a:ext>
            </a:extLst>
          </p:cNvPr>
          <p:cNvSpPr/>
          <p:nvPr/>
        </p:nvSpPr>
        <p:spPr>
          <a:xfrm>
            <a:off x="538066" y="971972"/>
            <a:ext cx="6888894" cy="3377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 </a:t>
            </a:r>
            <a:r>
              <a:rPr lang="ko-KR" altLang="en-US" sz="18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 리소스</a:t>
            </a:r>
            <a:endParaRPr lang="en-US" altLang="ko-KR" sz="1801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3" indent="-2857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도메인 </a:t>
            </a:r>
            <a:r>
              <a:rPr lang="en-US" altLang="ko-KR" sz="18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seminar.ncloudedu.com</a:t>
            </a:r>
          </a:p>
          <a:p>
            <a:pPr>
              <a:lnSpc>
                <a:spcPct val="150000"/>
              </a:lnSpc>
            </a:pPr>
            <a:endParaRPr lang="en-US" altLang="ko-KR" sz="1801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 </a:t>
            </a:r>
            <a:r>
              <a:rPr lang="ko-KR" altLang="en-US" sz="18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 페이지</a:t>
            </a:r>
            <a:endParaRPr lang="en-US" altLang="ko-KR" sz="1801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3" indent="-2857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관리자가 관리할 수</a:t>
            </a:r>
            <a:r>
              <a:rPr lang="en-US" altLang="ko-KR" sz="18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8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있는 페이지</a:t>
            </a:r>
            <a:endParaRPr lang="en-US" altLang="ko-KR" sz="1801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801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▶</a:t>
            </a:r>
            <a:r>
              <a:rPr lang="ko-KR" altLang="en-US" sz="18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시청자 페이지</a:t>
            </a:r>
            <a:endParaRPr lang="en-US" altLang="ko-KR" sz="1801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marL="285753" indent="-28575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1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시청자가 로그인 혹은 로그인없이 세미나를 시청할 수 있는 페이지</a:t>
            </a:r>
          </a:p>
        </p:txBody>
      </p:sp>
    </p:spTree>
    <p:extLst>
      <p:ext uri="{BB962C8B-B14F-4D97-AF65-F5344CB8AC3E}">
        <p14:creationId xmlns:p14="http://schemas.microsoft.com/office/powerpoint/2010/main" val="256234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3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1" y="197906"/>
            <a:ext cx="2951748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플로우 차트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1294E3-A40B-4C14-9034-23422D83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408" y="-731520"/>
            <a:ext cx="5650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6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/>
          <p:nvPr/>
        </p:nvSpPr>
        <p:spPr>
          <a:xfrm>
            <a:off x="-111968" y="-4372"/>
            <a:ext cx="12303967" cy="68623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266637" y="1212278"/>
            <a:ext cx="4033150" cy="333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ctr" anchorCtr="0">
            <a:spAutoFit/>
          </a:bodyPr>
          <a:lstStyle/>
          <a:p>
            <a:pPr marL="12701">
              <a:lnSpc>
                <a:spcPct val="100000"/>
              </a:lnSpc>
              <a:buClr>
                <a:schemeClr val="lt1"/>
              </a:buClr>
              <a:buSzPts val="5400"/>
            </a:pPr>
            <a:r>
              <a:rPr lang="ko-KR" altLang="en-US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 기획 </a:t>
            </a:r>
            <a:b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b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4000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참가자 페이지</a:t>
            </a:r>
            <a:br>
              <a:rPr lang="en-US" altLang="ko-KR" sz="5401" b="1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endParaRPr sz="5401" b="1" dirty="0">
              <a:solidFill>
                <a:schemeClr val="l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59995" y="6447841"/>
            <a:ext cx="1507490" cy="1370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80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87294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8543AB-6BAA-4E4E-91AE-8759F742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000967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참가자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4686268-A319-4F41-BCF8-63051B53A4B0}"/>
              </a:ext>
            </a:extLst>
          </p:cNvPr>
          <p:cNvSpPr txBox="1"/>
          <p:nvPr/>
        </p:nvSpPr>
        <p:spPr>
          <a:xfrm>
            <a:off x="9628094" y="4170966"/>
            <a:ext cx="2128338" cy="9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 이름 입력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 e-mail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입력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 비밀번호 입력</a:t>
            </a:r>
            <a:endParaRPr lang="en-US" altLang="ko-KR" sz="1401" dirty="0">
              <a:latin typeface="나눔스퀘어" panose="020B0600000101010101" pitchFamily="50" charset="-127"/>
              <a:ea typeface="나눔스퀘어" panose="020B0600000101010101" pitchFamily="50" charset="-127"/>
              <a:sym typeface="Wingdings" panose="05000000000000000000" pitchFamily="2" charset="2"/>
            </a:endParaRPr>
          </a:p>
          <a:p>
            <a:r>
              <a:rPr lang="ko-KR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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로그인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EF58A2-19BD-4114-956D-3E2E3EF764AE}"/>
              </a:ext>
            </a:extLst>
          </p:cNvPr>
          <p:cNvSpPr/>
          <p:nvPr/>
        </p:nvSpPr>
        <p:spPr>
          <a:xfrm>
            <a:off x="2875203" y="2459744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A805D9-988F-45D4-89DD-D908C7DE09E7}"/>
              </a:ext>
            </a:extLst>
          </p:cNvPr>
          <p:cNvSpPr/>
          <p:nvPr/>
        </p:nvSpPr>
        <p:spPr>
          <a:xfrm>
            <a:off x="2853716" y="292733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</a:t>
            </a:r>
            <a:endParaRPr lang="ko-KR" altLang="en-US" sz="2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D90288-1A15-4C59-AB7F-3310294C54EF}"/>
              </a:ext>
            </a:extLst>
          </p:cNvPr>
          <p:cNvSpPr/>
          <p:nvPr/>
        </p:nvSpPr>
        <p:spPr>
          <a:xfrm>
            <a:off x="2853716" y="3355540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</a:t>
            </a:r>
            <a:endParaRPr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5A35D15-D1D6-476A-9065-8A19F9B72285}"/>
              </a:ext>
            </a:extLst>
          </p:cNvPr>
          <p:cNvSpPr/>
          <p:nvPr/>
        </p:nvSpPr>
        <p:spPr>
          <a:xfrm>
            <a:off x="2853716" y="3839488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</a:t>
            </a:r>
            <a:endParaRPr lang="ko-KR" altLang="en-US" sz="20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E5F237C-602D-49C1-9BBC-0D355BB204D6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D7541EE-775A-4EFD-B07A-7FE37BB1A9D8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7E3D5E-FE82-46EB-A140-C846E5624F6E}"/>
              </a:ext>
            </a:extLst>
          </p:cNvPr>
          <p:cNvSpPr txBox="1"/>
          <p:nvPr/>
        </p:nvSpPr>
        <p:spPr>
          <a:xfrm>
            <a:off x="9628095" y="1323615"/>
            <a:ext cx="1785769" cy="95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로그인 화면으로 사용자로부터 이름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, email,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비밀번호를 입력받음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162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B188D9-FF1E-4412-8D39-31E27FCB1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080000"/>
            <a:ext cx="8512000" cy="4788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15" name="Google Shape;115;p3"/>
          <p:cNvCxnSpPr/>
          <p:nvPr/>
        </p:nvCxnSpPr>
        <p:spPr>
          <a:xfrm>
            <a:off x="337352" y="594804"/>
            <a:ext cx="1135454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3" descr="네이버 클라우드 플랫폼 – FASTFIVE"/>
          <p:cNvPicPr preferRelativeResize="0"/>
          <p:nvPr/>
        </p:nvPicPr>
        <p:blipFill rotWithShape="1">
          <a:blip r:embed="rId4">
            <a:alphaModFix/>
          </a:blip>
          <a:srcRect t="32826" b="33209"/>
          <a:stretch/>
        </p:blipFill>
        <p:spPr>
          <a:xfrm>
            <a:off x="104583" y="6264443"/>
            <a:ext cx="1302923" cy="39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337350" y="197905"/>
            <a:ext cx="4214327" cy="36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6" tIns="45700" rIns="91426" bIns="45700" anchor="t" anchorCtr="0">
            <a:spAutoFit/>
          </a:bodyPr>
          <a:lstStyle/>
          <a:p>
            <a:r>
              <a:rPr lang="en-US" altLang="ko-KR" sz="1801" dirty="0">
                <a:solidFill>
                  <a:srgbClr val="01D66F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|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기획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(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참가자 화면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1801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화면</a:t>
            </a:r>
            <a:endParaRPr sz="140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78C7568-D921-427D-8C98-76D61D7F8A35}"/>
              </a:ext>
            </a:extLst>
          </p:cNvPr>
          <p:cNvCxnSpPr/>
          <p:nvPr/>
        </p:nvCxnSpPr>
        <p:spPr>
          <a:xfrm>
            <a:off x="9414588" y="774443"/>
            <a:ext cx="0" cy="566368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7C3168E2-4A18-4E2D-9232-8BE2F15585D4}"/>
              </a:ext>
            </a:extLst>
          </p:cNvPr>
          <p:cNvSpPr/>
          <p:nvPr/>
        </p:nvSpPr>
        <p:spPr>
          <a:xfrm>
            <a:off x="2972481" y="3606284"/>
            <a:ext cx="4138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sym typeface="Wingdings" panose="05000000000000000000" pitchFamily="2" charset="2"/>
              </a:rPr>
              <a:t></a:t>
            </a:r>
            <a:endParaRPr lang="ko-KR" altLang="en-US" sz="20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861A70-A465-4D92-B24F-F190EB966C44}"/>
              </a:ext>
            </a:extLst>
          </p:cNvPr>
          <p:cNvSpPr/>
          <p:nvPr/>
        </p:nvSpPr>
        <p:spPr>
          <a:xfrm>
            <a:off x="9628094" y="812420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01DFAF5-7FE8-4B51-A02D-DBDAAFAB8DFA}"/>
              </a:ext>
            </a:extLst>
          </p:cNvPr>
          <p:cNvSpPr/>
          <p:nvPr/>
        </p:nvSpPr>
        <p:spPr>
          <a:xfrm>
            <a:off x="9659118" y="3584302"/>
            <a:ext cx="1871826" cy="404944"/>
          </a:xfrm>
          <a:prstGeom prst="round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1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상세 설명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6C4013-5385-4D2D-B721-63AE97090F8F}"/>
              </a:ext>
            </a:extLst>
          </p:cNvPr>
          <p:cNvSpPr txBox="1"/>
          <p:nvPr/>
        </p:nvSpPr>
        <p:spPr>
          <a:xfrm>
            <a:off x="9628092" y="1323616"/>
            <a:ext cx="1871826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사용자로부터 입력 받은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email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및 비밀번호 정보가 일치하지 않을 경우 알림 문구를 띄움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8F3FE-3A86-4443-912A-58457B5EFFD3}"/>
              </a:ext>
            </a:extLst>
          </p:cNvPr>
          <p:cNvSpPr txBox="1"/>
          <p:nvPr/>
        </p:nvSpPr>
        <p:spPr>
          <a:xfrm>
            <a:off x="9628097" y="4170967"/>
            <a:ext cx="1902850" cy="1170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 입력 받은 정보가 올바르지 않을 시 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’e-mail 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및 비밀번호가 올바르지 않습니다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’</a:t>
            </a:r>
            <a:r>
              <a:rPr lang="ko-KR" altLang="en-US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 라는 알림 문구를 띄움</a:t>
            </a:r>
            <a:r>
              <a:rPr lang="en-US" altLang="ko-KR" sz="1401" dirty="0"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.</a:t>
            </a:r>
            <a:endParaRPr lang="ko-KR" altLang="en-US" sz="140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966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1475</Words>
  <Application>Microsoft Office PowerPoint</Application>
  <PresentationFormat>와이드스크린</PresentationFormat>
  <Paragraphs>334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나눔스퀘어라운드 Bold</vt:lpstr>
      <vt:lpstr>Wingdings</vt:lpstr>
      <vt:lpstr>맑은 고딕</vt:lpstr>
      <vt:lpstr>맑은 고딕</vt:lpstr>
      <vt:lpstr>나눔스퀘어_ac Bold</vt:lpstr>
      <vt:lpstr>나눔스퀘어</vt:lpstr>
      <vt:lpstr>나눔스퀘어라운드 ExtraBold</vt:lpstr>
      <vt:lpstr>Arial</vt:lpstr>
      <vt:lpstr>나눔스퀘어 Bold</vt:lpstr>
      <vt:lpstr>Office 테마</vt:lpstr>
      <vt:lpstr>실시간 라이브 방송 플랫폼 시스템 화면기획 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화면 기획   - 참가자 페이지 </vt:lpstr>
      <vt:lpstr>PowerPoint 프레젠테이션</vt:lpstr>
      <vt:lpstr>PowerPoint 프레젠테이션</vt:lpstr>
      <vt:lpstr>PowerPoint 프레젠테이션</vt:lpstr>
      <vt:lpstr>PowerPoint 프레젠테이션</vt:lpstr>
      <vt:lpstr>화면 기획   - 관리자 페이지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강의 시스템 화면기획</dc:title>
  <dc:creator>user</dc:creator>
  <cp:lastModifiedBy>user</cp:lastModifiedBy>
  <cp:revision>61</cp:revision>
  <dcterms:created xsi:type="dcterms:W3CDTF">2021-01-26T08:22:33Z</dcterms:created>
  <dcterms:modified xsi:type="dcterms:W3CDTF">2021-02-02T02:37:35Z</dcterms:modified>
</cp:coreProperties>
</file>